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1" r:id="rId2"/>
    <p:sldId id="407" r:id="rId3"/>
    <p:sldId id="408" r:id="rId4"/>
    <p:sldId id="409" r:id="rId5"/>
    <p:sldId id="400" r:id="rId6"/>
    <p:sldId id="401" r:id="rId7"/>
    <p:sldId id="402" r:id="rId8"/>
    <p:sldId id="403" r:id="rId9"/>
    <p:sldId id="405" r:id="rId10"/>
    <p:sldId id="406" r:id="rId11"/>
    <p:sldId id="419" r:id="rId12"/>
    <p:sldId id="256" r:id="rId13"/>
    <p:sldId id="384" r:id="rId14"/>
    <p:sldId id="417" r:id="rId15"/>
    <p:sldId id="386" r:id="rId16"/>
    <p:sldId id="385" r:id="rId17"/>
    <p:sldId id="260" r:id="rId18"/>
    <p:sldId id="425" r:id="rId19"/>
    <p:sldId id="423" r:id="rId20"/>
    <p:sldId id="422" r:id="rId21"/>
    <p:sldId id="426" r:id="rId22"/>
    <p:sldId id="424" r:id="rId23"/>
    <p:sldId id="427" r:id="rId24"/>
    <p:sldId id="398" r:id="rId25"/>
    <p:sldId id="399" r:id="rId26"/>
    <p:sldId id="421" r:id="rId27"/>
    <p:sldId id="259" r:id="rId28"/>
    <p:sldId id="268" r:id="rId29"/>
    <p:sldId id="41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14" r:id="rId41"/>
    <p:sldId id="381" r:id="rId42"/>
    <p:sldId id="443" r:id="rId43"/>
    <p:sldId id="444" r:id="rId44"/>
    <p:sldId id="368" r:id="rId45"/>
    <p:sldId id="291" r:id="rId46"/>
    <p:sldId id="366" r:id="rId47"/>
    <p:sldId id="292" r:id="rId48"/>
    <p:sldId id="293" r:id="rId49"/>
    <p:sldId id="294" r:id="rId50"/>
    <p:sldId id="382" r:id="rId51"/>
    <p:sldId id="295" r:id="rId52"/>
    <p:sldId id="297" r:id="rId53"/>
    <p:sldId id="298" r:id="rId54"/>
    <p:sldId id="302" r:id="rId55"/>
    <p:sldId id="305" r:id="rId56"/>
    <p:sldId id="306" r:id="rId57"/>
    <p:sldId id="307" r:id="rId58"/>
    <p:sldId id="310" r:id="rId59"/>
    <p:sldId id="308" r:id="rId60"/>
    <p:sldId id="300" r:id="rId61"/>
    <p:sldId id="304" r:id="rId62"/>
    <p:sldId id="301" r:id="rId63"/>
    <p:sldId id="299" r:id="rId64"/>
    <p:sldId id="303" r:id="rId65"/>
    <p:sldId id="309" r:id="rId66"/>
    <p:sldId id="311" r:id="rId67"/>
    <p:sldId id="312" r:id="rId68"/>
    <p:sldId id="322" r:id="rId69"/>
    <p:sldId id="314" r:id="rId70"/>
    <p:sldId id="317" r:id="rId71"/>
    <p:sldId id="318" r:id="rId72"/>
    <p:sldId id="316" r:id="rId73"/>
    <p:sldId id="326" r:id="rId74"/>
    <p:sldId id="320" r:id="rId75"/>
    <p:sldId id="321" r:id="rId76"/>
    <p:sldId id="323" r:id="rId77"/>
    <p:sldId id="315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296" r:id="rId88"/>
    <p:sldId id="336" r:id="rId89"/>
    <p:sldId id="337" r:id="rId90"/>
    <p:sldId id="338" r:id="rId91"/>
    <p:sldId id="339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40" r:id="rId104"/>
    <p:sldId id="341" r:id="rId105"/>
    <p:sldId id="367" r:id="rId106"/>
    <p:sldId id="369" r:id="rId107"/>
    <p:sldId id="431" r:id="rId108"/>
    <p:sldId id="432" r:id="rId109"/>
    <p:sldId id="342" r:id="rId110"/>
    <p:sldId id="343" r:id="rId111"/>
    <p:sldId id="344" r:id="rId112"/>
    <p:sldId id="345" r:id="rId113"/>
    <p:sldId id="346" r:id="rId114"/>
    <p:sldId id="347" r:id="rId115"/>
    <p:sldId id="348" r:id="rId116"/>
    <p:sldId id="349" r:id="rId117"/>
    <p:sldId id="352" r:id="rId118"/>
    <p:sldId id="350" r:id="rId119"/>
    <p:sldId id="351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0000"/>
    <a:srgbClr val="006600"/>
    <a:srgbClr val="008000"/>
    <a:srgbClr val="660066"/>
    <a:srgbClr val="FF6600"/>
    <a:srgbClr val="003300"/>
    <a:srgbClr val="000000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8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ABBA7-56B0-4ED8-9902-CE33A65DB11A}" type="datetimeFigureOut">
              <a:rPr lang="en-IN" smtClean="0"/>
              <a:pPr/>
              <a:t>29-03-2019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7025C-CEAC-41D1-A817-44E608743CD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EF35FC-A61D-461C-8B68-DDB2AEB9D126}" type="slidenum">
              <a:rPr lang="en-US" sz="1200" b="0" smtClean="0"/>
              <a:pPr/>
              <a:t>14</a:t>
            </a:fld>
            <a:endParaRPr lang="en-US" sz="1200" b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EF35FC-A61D-461C-8B68-DDB2AEB9D126}" type="slidenum">
              <a:rPr lang="en-US" sz="1200" b="0" smtClean="0"/>
              <a:pPr/>
              <a:t>43</a:t>
            </a:fld>
            <a:endParaRPr lang="en-US" sz="1200" b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3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BA0E2-94D3-425A-9A8F-C0B9DF500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0.wav"/><Relationship Id="rId3" Type="http://schemas.openxmlformats.org/officeDocument/2006/relationships/audio" Target="../media/media1.mp3"/><Relationship Id="rId7" Type="http://schemas.openxmlformats.org/officeDocument/2006/relationships/image" Target="../media/image40.png"/><Relationship Id="rId2" Type="http://schemas.microsoft.com/office/2007/relationships/media" Target="../media/media1.mp3"/><Relationship Id="rId1" Type="http://schemas.openxmlformats.org/officeDocument/2006/relationships/audio" Target="file:///C:\Users\A4\TA%20presentation\FINALSONG.wma" TargetMode="External"/><Relationship Id="rId6" Type="http://schemas.openxmlformats.org/officeDocument/2006/relationships/image" Target="../media/image39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A4\TA%20presentation\FINALSONG.wma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36" y="1441938"/>
            <a:ext cx="2438400" cy="297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29000" y="4495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AND DISCIPLINE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551" y="6086669"/>
            <a:ext cx="9144000" cy="762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NITK SURATHKAL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107"/>
            <a:ext cx="9144000" cy="526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0"/>
            <a:ext cx="9128449" cy="1143000"/>
          </a:xfrm>
          <a:prstGeom prst="rect">
            <a:avLst/>
          </a:prstGeom>
          <a:solidFill>
            <a:srgbClr val="000099"/>
          </a:solidFill>
          <a:ln w="2540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NATIONAL CADET CORPS</a:t>
            </a:r>
          </a:p>
        </p:txBody>
      </p:sp>
    </p:spTree>
    <p:extLst>
      <p:ext uri="{BB962C8B-B14F-4D97-AF65-F5344CB8AC3E}">
        <p14:creationId xmlns:p14="http://schemas.microsoft.com/office/powerpoint/2010/main" val="423324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181599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400" b="1" dirty="0">
                <a:solidFill>
                  <a:schemeClr val="bg1"/>
                </a:solidFill>
              </a:rPr>
              <a:t>1968: TRAINING MADE VOLUNTARY.</a:t>
            </a:r>
          </a:p>
          <a:p>
            <a:pPr>
              <a:lnSpc>
                <a:spcPct val="160000"/>
              </a:lnSpc>
            </a:pPr>
            <a:r>
              <a:rPr lang="en-US" sz="2400" b="1" dirty="0">
                <a:solidFill>
                  <a:schemeClr val="bg1"/>
                </a:solidFill>
              </a:rPr>
              <a:t>1965 &amp; 1971 WARS: </a:t>
            </a:r>
            <a:r>
              <a:rPr lang="en-IN" sz="2400" b="1" dirty="0">
                <a:solidFill>
                  <a:schemeClr val="bg1"/>
                </a:solidFill>
              </a:rPr>
              <a:t>NCC CADETS WERE THE SECOND LINE OF DEFENCE. 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400" b="1" dirty="0">
                <a:solidFill>
                  <a:schemeClr val="bg1"/>
                </a:solidFill>
              </a:rPr>
              <a:t>    - CONSTRUCTED BUNDHS.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400" b="1" dirty="0">
                <a:solidFill>
                  <a:schemeClr val="bg1"/>
                </a:solidFill>
              </a:rPr>
              <a:t>    - ORGANIZED CAMPS TO ASSIST ORDNANCE FACTORIES.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2400" b="1" dirty="0"/>
              <a:t>    </a:t>
            </a:r>
            <a:r>
              <a:rPr lang="en-IN" sz="2400" b="1" dirty="0">
                <a:solidFill>
                  <a:schemeClr val="bg1"/>
                </a:solidFill>
              </a:rPr>
              <a:t>- SUPPLIED ARMS AND AMMUNITION TO THE FRONT. </a:t>
            </a:r>
          </a:p>
          <a:p>
            <a:pPr marL="541338" indent="-541338">
              <a:lnSpc>
                <a:spcPct val="160000"/>
              </a:lnSpc>
              <a:buNone/>
            </a:pPr>
            <a:r>
              <a:rPr lang="en-IN" sz="2400" b="1" dirty="0"/>
              <a:t>    </a:t>
            </a:r>
            <a:r>
              <a:rPr lang="en-IN" sz="2400" b="1" dirty="0">
                <a:solidFill>
                  <a:schemeClr val="bg1"/>
                </a:solidFill>
              </a:rPr>
              <a:t>- PATROLLED REAR AREAS TO CAPTURE ENEMY     PARATROOPERS.</a:t>
            </a:r>
          </a:p>
          <a:p>
            <a:pPr marL="541338" indent="-541338">
              <a:lnSpc>
                <a:spcPct val="160000"/>
              </a:lnSpc>
              <a:buNone/>
            </a:pPr>
            <a:r>
              <a:rPr lang="en-IN" sz="2400" b="1" dirty="0"/>
              <a:t>    </a:t>
            </a:r>
            <a:r>
              <a:rPr lang="en-IN" sz="2400" b="1" dirty="0">
                <a:solidFill>
                  <a:schemeClr val="bg1"/>
                </a:solidFill>
              </a:rPr>
              <a:t>-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WORKED WITH  CIVIL DEFENCE IN RESCUE WORKS, FIRE FIGHTING AND TRAFFIC CONTROL.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60000"/>
              </a:lnSpc>
            </a:pP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IN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1965-71</a:t>
            </a:r>
            <a:endParaRPr lang="en-IN" u="sng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41910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IF SO, EVEN WITHOUT A UNIFORM,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YOU ARE ALREADY A SOLDIER.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WAGE YOUR WARS ON THE DEMONS WITHIN YOU AND THE ONES IN THE IMMEDIATE VICINITY.</a:t>
            </a:r>
          </a:p>
        </p:txBody>
      </p:sp>
    </p:spTree>
    <p:extLst>
      <p:ext uri="{BB962C8B-B14F-4D97-AF65-F5344CB8AC3E}">
        <p14:creationId xmlns:p14="http://schemas.microsoft.com/office/powerpoint/2010/main" val="3990880381"/>
      </p:ext>
    </p:extLst>
  </p:cSld>
  <p:clrMapOvr>
    <a:masterClrMapping/>
  </p:clrMapOvr>
  <p:transition spd="slow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419100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BUT MEANWHILE THE NATION NEEDS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ARMED FORCES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TO WAGE WARS ON ADVERSARIES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THAT THREATEN THE NATION FROM                        OUTSIDE AND WITHIN.</a:t>
            </a:r>
          </a:p>
        </p:txBody>
      </p:sp>
    </p:spTree>
    <p:extLst>
      <p:ext uri="{BB962C8B-B14F-4D97-AF65-F5344CB8AC3E}">
        <p14:creationId xmlns:p14="http://schemas.microsoft.com/office/powerpoint/2010/main" val="739205793"/>
      </p:ext>
    </p:extLst>
  </p:cSld>
  <p:clrMapOvr>
    <a:masterClrMapping/>
  </p:clrMapOvr>
  <p:transition spd="slow" advClick="0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-76200"/>
            <a:ext cx="9144000" cy="6934200"/>
          </a:xfrm>
          <a:solidFill>
            <a:srgbClr val="C00000"/>
          </a:solidFill>
        </p:spPr>
        <p:txBody>
          <a:bodyPr>
            <a:noAutofit/>
          </a:bodyPr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NEED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8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WARRIORS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</a:t>
            </a:r>
            <a:endParaRPr lang="en-US" sz="6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8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TECHNO-WARRIORS</a:t>
            </a:r>
          </a:p>
        </p:txBody>
      </p:sp>
    </p:spTree>
    <p:extLst>
      <p:ext uri="{BB962C8B-B14F-4D97-AF65-F5344CB8AC3E}">
        <p14:creationId xmlns:p14="http://schemas.microsoft.com/office/powerpoint/2010/main" val="2731756001"/>
      </p:ext>
    </p:extLst>
  </p:cSld>
  <p:clrMapOvr>
    <a:masterClrMapping/>
  </p:clrMapOvr>
  <p:transition spd="slow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86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86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 uiExpand="1" build="p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ONCE AGAIN, THE CHALLENGE FOR YOU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9144000" cy="525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GB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LEADING MEN INTO BATTLE,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GB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MOTIVATING MEN TO LAY DOWN THEIR LIVES,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GB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MASTERING TECHNOLOGY</a:t>
            </a:r>
            <a:endParaRPr lang="en-GB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algn="ctr" eaLnBrk="1" hangingPunct="1">
              <a:lnSpc>
                <a:spcPct val="200000"/>
              </a:lnSpc>
              <a:buNone/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</a:p>
          <a:p>
            <a:pPr marL="0" indent="0" algn="ctr" eaLnBrk="1" hangingPunct="1">
              <a:lnSpc>
                <a:spcPct val="200000"/>
              </a:lnSpc>
              <a:buNone/>
              <a:defRPr/>
            </a:pPr>
            <a:endParaRPr lang="en-GB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algn="ctr" eaLnBrk="1" hangingPunct="1">
              <a:lnSpc>
                <a:spcPct val="110000"/>
              </a:lnSpc>
              <a:buNone/>
              <a:defRPr/>
            </a:pPr>
            <a:r>
              <a:rPr lang="en-GB" sz="3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DEFENDING THE MOST ADVANCING NATION IN THE WORLD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GB" sz="35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200000"/>
              </a:lnSpc>
              <a:defRPr/>
            </a:pP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447004"/>
      </p:ext>
    </p:extLst>
  </p:cSld>
  <p:clrMapOvr>
    <a:masterClrMapping/>
  </p:clrMapOvr>
  <p:transition spd="slow"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/>
      <p:bldP spid="140291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14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DO YOU HAVE IT IN YOU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799686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THESE YOUNGSTERS HAD</a:t>
            </a:r>
            <a:r>
              <a:rPr lang="en-GB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!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pic>
        <p:nvPicPr>
          <p:cNvPr id="3074" name="Picture 2" descr="C:\Users\2KARENGR\Desktop\photos\2  4 x 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SUO NIRDESH KUMAR YADAV BATCH OF 2014</a:t>
            </a:r>
          </a:p>
        </p:txBody>
      </p:sp>
      <p:pic>
        <p:nvPicPr>
          <p:cNvPr id="3075" name="Picture 3" descr="C:\Users\2KARENGR\Desktop\photos\IMG-20150728-WA00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813" b="4571"/>
          <a:stretch/>
        </p:blipFill>
        <p:spPr bwMode="auto">
          <a:xfrm>
            <a:off x="6495230" y="1259058"/>
            <a:ext cx="1485945" cy="19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2800" y="20251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880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 NIRDESH KUMAR YADAV CORPS OF ENGINEERS</a:t>
            </a:r>
          </a:p>
        </p:txBody>
      </p:sp>
      <p:pic>
        <p:nvPicPr>
          <p:cNvPr id="3076" name="Picture 4" descr="C:\Users\2KARENGR\Desktop\photos\1  4 x 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1277684" cy="19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76200" y="605926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L/ CPL SUDHIR CHANDRA HEGDE</a:t>
            </a:r>
          </a:p>
          <a:p>
            <a:pPr algn="ctr"/>
            <a:r>
              <a:rPr lang="en-IN" dirty="0"/>
              <a:t>BATCH OF 2014</a:t>
            </a:r>
          </a:p>
          <a:p>
            <a:pPr algn="ctr"/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198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LT SUDHIR CHANDRA HEGDE</a:t>
            </a:r>
          </a:p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INDIAN NAVY</a:t>
            </a:r>
          </a:p>
          <a:p>
            <a:pPr algn="ctr"/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7" name="Picture 5" descr="C:\Users\2KARENGR\Desktop\photos\IMG-20150728-WA000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4" t="8634" r="23906" b="12307"/>
          <a:stretch/>
        </p:blipFill>
        <p:spPr bwMode="auto">
          <a:xfrm>
            <a:off x="6495230" y="3939883"/>
            <a:ext cx="1485946" cy="179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52800" y="45352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393681681"/>
      </p:ext>
    </p:extLst>
  </p:cSld>
  <p:clrMapOvr>
    <a:masterClrMapping/>
  </p:clrMapOvr>
  <p:transition spd="slow"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/>
      <p:bldP spid="3" grpId="0"/>
      <p:bldP spid="4" grpId="0"/>
      <p:bldP spid="10" grpId="0"/>
      <p:bldP spid="12" grpId="0"/>
      <p:bldP spid="13" grpId="0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2KARENGR\Desktop\photos\IMG-20150729-WA00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90" t="31567" r="42231" b="49116"/>
          <a:stretch/>
        </p:blipFill>
        <p:spPr bwMode="auto">
          <a:xfrm>
            <a:off x="1066801" y="228600"/>
            <a:ext cx="1845212" cy="23551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2819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SGT PRASIDH NAIK</a:t>
            </a:r>
          </a:p>
          <a:p>
            <a:pPr algn="ctr"/>
            <a:r>
              <a:rPr lang="en-IN" b="1" dirty="0"/>
              <a:t>BATCH OF 2015</a:t>
            </a:r>
          </a:p>
          <a:p>
            <a:pPr algn="ctr"/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20251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  <p:pic>
        <p:nvPicPr>
          <p:cNvPr id="4099" name="Picture 3" descr="C:\Users\2KARENGR\Desktop\photos\Recommended from SSB Bhopal UES Entr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14665" r="41667" b="36704"/>
          <a:stretch/>
        </p:blipFill>
        <p:spPr bwMode="auto">
          <a:xfrm>
            <a:off x="6248400" y="238639"/>
            <a:ext cx="1870078" cy="23551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8800" y="2819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 PRASIDH NAIK</a:t>
            </a:r>
          </a:p>
          <a:p>
            <a:pPr algn="ctr"/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62921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CDT PANDEY</a:t>
            </a:r>
          </a:p>
          <a:p>
            <a:pPr algn="ctr"/>
            <a:r>
              <a:rPr lang="en-IN" dirty="0"/>
              <a:t>2016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3465731"/>
            <a:ext cx="1845212" cy="280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52800" y="4419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6273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 AVINAH PANDEY</a:t>
            </a:r>
          </a:p>
        </p:txBody>
      </p:sp>
    </p:spTree>
    <p:extLst>
      <p:ext uri="{BB962C8B-B14F-4D97-AF65-F5344CB8AC3E}">
        <p14:creationId xmlns:p14="http://schemas.microsoft.com/office/powerpoint/2010/main" val="2299498265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2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3935" y="5791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NCC CDT PRASHANTH J</a:t>
            </a:r>
          </a:p>
          <a:p>
            <a:pPr algn="ctr"/>
            <a:r>
              <a:rPr lang="en-IN" dirty="0"/>
              <a:t>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 PRASHANTH J</a:t>
            </a:r>
          </a:p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NDA, KHADAKWASLA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t="32093" r="11317" b="36960"/>
          <a:stretch/>
        </p:blipFill>
        <p:spPr bwMode="auto">
          <a:xfrm>
            <a:off x="608506" y="1475106"/>
            <a:ext cx="2287093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7" t="3086" r="11111" b="25556"/>
          <a:stretch/>
        </p:blipFill>
        <p:spPr bwMode="auto">
          <a:xfrm>
            <a:off x="5575300" y="1475105"/>
            <a:ext cx="284480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00400" y="288358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  <p:sp>
        <p:nvSpPr>
          <p:cNvPr id="2" name="Oval 1"/>
          <p:cNvSpPr/>
          <p:nvPr/>
        </p:nvSpPr>
        <p:spPr>
          <a:xfrm>
            <a:off x="6400800" y="1219199"/>
            <a:ext cx="1295400" cy="144780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584017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3935" y="5791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NCC SUO SAMANVITA SHASTRY</a:t>
            </a:r>
          </a:p>
          <a:p>
            <a:pPr algn="ctr"/>
            <a:r>
              <a:rPr lang="en-IN" dirty="0"/>
              <a:t>BATCH OF 2018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3352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LT </a:t>
            </a:r>
            <a:r>
              <a:rPr lang="en-IN" sz="1900" b="1" dirty="0">
                <a:solidFill>
                  <a:srgbClr val="C00000"/>
                </a:solidFill>
              </a:rPr>
              <a:t>SAMANVITA SHASTRY</a:t>
            </a:r>
            <a:endParaRPr lang="en-IN" sz="19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INA, EZHIMALA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800" y="288357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19278-2F42-4D5C-B0D9-F1B6041E75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914400"/>
            <a:ext cx="3482097" cy="4497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3504E-5FE7-4B66-BBF9-321689FB8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9371"/>
            <a:ext cx="2895600" cy="44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4017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14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ENTRY SCHEMES</a:t>
            </a:r>
            <a:endParaRPr lang="en-US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65557"/>
      </p:ext>
    </p:ext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181599"/>
          </a:xfrm>
        </p:spPr>
        <p:txBody>
          <a:bodyPr>
            <a:normAutofit/>
          </a:bodyPr>
          <a:lstStyle/>
          <a:p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5638800"/>
            <a:ext cx="9144000" cy="954107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 u="sng" dirty="0">
                <a:solidFill>
                  <a:schemeClr val="bg1"/>
                </a:solidFill>
              </a:rPr>
              <a:t>LARGEST UNIFORMED YOUTH ORGANISATION                                      IN THE WORLD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IN" sz="3600" u="sng" dirty="0">
                <a:solidFill>
                  <a:srgbClr val="FFFF00"/>
                </a:solidFill>
                <a:latin typeface="Arial Black" pitchFamily="34" charset="0"/>
              </a:rPr>
              <a:t>NCC TODAY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0" y="933005"/>
            <a:ext cx="9144000" cy="584775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 u="sng" dirty="0">
                <a:solidFill>
                  <a:schemeClr val="bg1"/>
                </a:solidFill>
              </a:rPr>
              <a:t>13,00,000 CADETS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C9675-53DC-4A27-8312-23D485137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70180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54930"/>
              </p:ext>
            </p:extLst>
          </p:nvPr>
        </p:nvGraphicFramePr>
        <p:xfrm>
          <a:off x="0" y="0"/>
          <a:ext cx="9144000" cy="6979662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INDIAN MILITARY ACADEMY</a:t>
                      </a:r>
                      <a:endParaRPr kumimoji="0" lang="en-US" sz="3200" b="1" i="0" u="sng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DIRECT ENTRY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COMMENCEMENT OF COURSE EACH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JANUARY AND JULY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19-24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DEGREE/ EQUIVALENT AT THE TIME OF JOINING COURSE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COMBINED DEFENCE EXAM (CDSE) UPSC AND SSB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72922"/>
      </p:ext>
    </p:extLst>
  </p:cSld>
  <p:clrMapOvr>
    <a:masterClrMapping/>
  </p:clrMapOvr>
  <p:transition spd="slow" advClick="0" advTm="10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54714"/>
              </p:ext>
            </p:extLst>
          </p:nvPr>
        </p:nvGraphicFramePr>
        <p:xfrm>
          <a:off x="0" y="0"/>
          <a:ext cx="9144000" cy="7337742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ENGINEERING GRADUATES (SSC TECHNICAL)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COMMENCEMENT OF COURSE EACH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ea typeface="+mn-ea"/>
                          <a:cs typeface="Times New Roman" pitchFamily="18" charset="0"/>
                        </a:rPr>
                        <a:t>DEC-JAN and JUN-JUL</a:t>
                      </a: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20-27 YEARS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3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ENGINEERING DEGREE IN NOTIFIED DISCIPLINE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DIRECT SSB INTERVIEW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HOW TO APPLY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(www.joinindiannavy.com)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3370"/>
      </p:ext>
    </p:extLst>
  </p:cSld>
  <p:clrMapOvr>
    <a:masterClrMapping/>
  </p:clrMapOvr>
  <p:transition spd="slow" advClick="0" advTm="10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32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63705"/>
              </p:ext>
            </p:extLst>
          </p:nvPr>
        </p:nvGraphicFramePr>
        <p:xfrm>
          <a:off x="0" y="0"/>
          <a:ext cx="9144000" cy="688827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8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UNIVERSITY ENTRY SCHEME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COMMENCEMENT OF COURSE EACH YEAR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JULY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1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19-25 YEARS (FINAL YEAR ENGINEERING STUDENTS )</a:t>
                      </a:r>
                      <a:b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</a:b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18-24 YEARS (PRE-FINAL YEAR ENGINEERING STUDENTS)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FINAL AND PRE-FINAL YEAR STUDENTS OF AN ENGINEERING DEGREE COURSE.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CAMPUS INTERVIEW AND SSB INTERVIEW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677298"/>
      </p:ext>
    </p:extLst>
  </p:cSld>
  <p:clrMapOvr>
    <a:masterClrMapping/>
  </p:clrMapOvr>
  <p:transition spd="slow" advClick="0" advTm="100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43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81689"/>
              </p:ext>
            </p:extLst>
          </p:nvPr>
        </p:nvGraphicFramePr>
        <p:xfrm>
          <a:off x="0" y="0"/>
          <a:ext cx="9144000" cy="6324601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2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OFFICERS TRAINING ACADEMY</a:t>
                      </a:r>
                      <a:endParaRPr kumimoji="0" lang="en-US" sz="28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3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SHORT SERVICE COMMISSION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COMMENCEMENT OF COURSE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MAY AND OCT/NOV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19-24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DEGREE OR EQUIVALENT AT THE TIME OF JOINING THE COURSE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COMBINED DEFENCE EXAM (CDSE) UPSC AND SSB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4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819247"/>
      </p:ext>
    </p:extLst>
  </p:cSld>
  <p:clrMapOvr>
    <a:masterClrMapping/>
  </p:clrMapOvr>
  <p:transition spd="slow" advClick="0" advTm="10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4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06709"/>
              </p:ext>
            </p:extLst>
          </p:nvPr>
        </p:nvGraphicFramePr>
        <p:xfrm>
          <a:off x="0" y="0"/>
          <a:ext cx="9144000" cy="737616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OFFICERS TRAINING ACADEMY</a:t>
                      </a:r>
                      <a:endParaRPr kumimoji="0" lang="en-US" sz="28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SHORT SERVICE COMMISSION (TECHNICAL)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MONTH OF COMMENCEMENT OF COURSE EACH YEAR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MAY AND OCT/NOV.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20-27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ENGINEERING DEGREE IN NOTIFIED DISCIPLINE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DIRECT SSB INTERVIEW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012296"/>
      </p:ext>
    </p:extLst>
  </p:cSld>
  <p:clrMapOvr>
    <a:masterClrMapping/>
  </p:clrMapOvr>
  <p:transition spd="slow" advClick="0" advTm="100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50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401694"/>
              </p:ext>
            </p:extLst>
          </p:nvPr>
        </p:nvGraphicFramePr>
        <p:xfrm>
          <a:off x="0" y="20638"/>
          <a:ext cx="9144000" cy="6918836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OFFICERS TRAINING ACADEMY</a:t>
                      </a:r>
                      <a:endParaRPr kumimoji="0" lang="en-US" sz="2800" b="1" i="0" u="sng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SHORT SERVICE COMMISSION                                          (NCC SPECIAL ENTRY SCHEME)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COMMENCEMENT OF COURSE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MAY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19-25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GRADUATE WITH 50% AGGREGATE MARKS, TWO YEARS' SERVICE IN NCC SENIOR DIV. ARMY WITH MINIMUM 'B' GRADE IN 'C' CERTIFICATE EXAM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DIRECT SSB INTERVIEW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0" y="838200"/>
            <a:ext cx="5562600" cy="6858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91309441"/>
      </p:ext>
    </p:extLst>
  </p:cSld>
  <p:clrMapOvr>
    <a:masterClrMapping/>
  </p:clrMapOvr>
  <p:transition spd="slow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64762"/>
              </p:ext>
            </p:extLst>
          </p:nvPr>
        </p:nvGraphicFramePr>
        <p:xfrm>
          <a:off x="0" y="0"/>
          <a:ext cx="9144000" cy="70818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OFFICERS TRAINING ACADEMY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sng" strike="noStrike" cap="none" normalizeH="0" baseline="0" dirty="0">
                        <a:ln>
                          <a:noFill/>
                        </a:ln>
                        <a:solidFill>
                          <a:srgbClr val="FF33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WOMEN'S SPECIAL ENTRY SCHEME (OFFICERS)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COMMENCEMENT OF COURSE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MARCH AND SEPTEMBER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19-27 YEARS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GRADUATE/ POST-GRADUATE/ENGINEERING GRADUATE.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DIRECT SSB INTERVIEW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11111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1111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9533" name="Picture 29" descr="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0"/>
            <a:ext cx="1295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09575"/>
      </p:ext>
    </p:extLst>
  </p:cSld>
  <p:clrMapOvr>
    <a:masterClrMapping/>
  </p:clrMapOvr>
  <p:transition spd="slow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3237E-6 L 0.45416 -0.3551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-177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34794"/>
              </p:ext>
            </p:extLst>
          </p:nvPr>
        </p:nvGraphicFramePr>
        <p:xfrm>
          <a:off x="76200" y="228600"/>
          <a:ext cx="9144000" cy="6400543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33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TERRITORIAL ARMY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 (PART-TIME)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MONTH OF SELECTION PROCESS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JUNE- JULY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DEC-JAN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18-42 YEARS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GRADUATION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PIB EXAM AND SSB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lt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098" name="Picture 2" descr="http://viral.filmymantra.com/wp-content/uploads/2015/08/dhon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1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20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01597"/>
              </p:ext>
            </p:extLst>
          </p:nvPr>
        </p:nvGraphicFramePr>
        <p:xfrm>
          <a:off x="0" y="411163"/>
          <a:ext cx="9144000" cy="679687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7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10+2 PCM (TECH)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sng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COMMENCEMENT OF COURSE EACH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JANUARY AND JULY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16</a:t>
                      </a:r>
                      <a:r>
                        <a:rPr kumimoji="0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2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-19</a:t>
                      </a:r>
                      <a:r>
                        <a:rPr kumimoji="0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2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2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10+2 PASS WITH AGGREGATE.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APPLY DIRECTLY TO RECRUITMENT DIRECTORATE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WHEN TO APPLY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MAY AND NOVEMBER.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 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lt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http://joinindianarmy.nic.in/alpha/writereaddata/Portal/Video_Gallery/1_3/4_OTA_Gaya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7812" b="8333"/>
          <a:stretch/>
        </p:blipFill>
        <p:spPr bwMode="auto">
          <a:xfrm>
            <a:off x="7848600" y="431799"/>
            <a:ext cx="1275543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104687"/>
      </p:ext>
    </p:extLst>
  </p:cSld>
  <p:clrMapOvr>
    <a:masterClrMapping/>
  </p:clrMapOvr>
  <p:transition spd="slow" advClick="0" advTm="120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99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62716"/>
              </p:ext>
            </p:extLst>
          </p:nvPr>
        </p:nvGraphicFramePr>
        <p:xfrm>
          <a:off x="0" y="533400"/>
          <a:ext cx="9144000" cy="6157552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NATIONAL DEFENCE ACADEMY</a:t>
                      </a:r>
                      <a:endParaRPr kumimoji="0" lang="en-US" sz="32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MONTH OF COMMENCEMENT OF COURSE EACH YEAR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JANUARY AND JULY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AGE AT THE TIME OF JOINING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16</a:t>
                      </a:r>
                      <a:r>
                        <a:rPr kumimoji="0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-19 years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EDUCATIONAL QUALIFICATION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CLASS 12 OF THE 10+2 SYSTEM OF EDUCATION, OR EQUIVALENT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MODE OF SELECTION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NDA EXAM BY UPSC AND SSB INTERVIEW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6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HOW TO APPLY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Times New Roman" pitchFamily="18" charset="0"/>
                        </a:rPr>
                        <a:t>ONLINE (www.joinindianarmy.com)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http://www.jagranjosh.com/imported/images/E/Articles/NDA-logo-pi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7018" r="6667" b="7770"/>
          <a:stretch/>
        </p:blipFill>
        <p:spPr bwMode="auto">
          <a:xfrm>
            <a:off x="7848600" y="609600"/>
            <a:ext cx="12319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9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62600"/>
            <a:ext cx="9144000" cy="7620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Black" pitchFamily="34" charset="0"/>
              </a:rPr>
              <a:t>2 KAR ENGR COY NCC, SURATHKAL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36" y="1441938"/>
            <a:ext cx="2438400" cy="297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0" y="4495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AND DISCIPLINE</a:t>
            </a:r>
          </a:p>
        </p:txBody>
      </p:sp>
    </p:spTree>
    <p:extLst>
      <p:ext uri="{BB962C8B-B14F-4D97-AF65-F5344CB8AC3E}">
        <p14:creationId xmlns:p14="http://schemas.microsoft.com/office/powerpoint/2010/main" val="6950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5257"/>
            <a:ext cx="9144000" cy="812943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 KAR ENGR COY NCC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14" y="786808"/>
            <a:ext cx="9106786" cy="47153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1964: RAISED AS 4 MYSORE ENGR REGT NCC - THREE COYS OF 600 CDTS.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-1666" y="5652616"/>
            <a:ext cx="9144000" cy="83715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1973:  RENAMED 2 KAR ENGR COY NCC WITH 200 CDTS.</a:t>
            </a:r>
          </a:p>
          <a:p>
            <a:pPr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3FD71-7818-49A9-B8C9-FFCDEE05D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 b="15701"/>
          <a:stretch/>
        </p:blipFill>
        <p:spPr>
          <a:xfrm>
            <a:off x="13886" y="1190267"/>
            <a:ext cx="9130113" cy="4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971800" y="1371600"/>
            <a:ext cx="3200400" cy="7239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</a:t>
            </a:r>
          </a:p>
        </p:txBody>
      </p:sp>
      <p:cxnSp>
        <p:nvCxnSpPr>
          <p:cNvPr id="12294" name="Straight Connector 10"/>
          <p:cNvCxnSpPr>
            <a:cxnSpLocks noChangeShapeType="1"/>
            <a:stCxn id="9" idx="2"/>
          </p:cNvCxnSpPr>
          <p:nvPr/>
        </p:nvCxnSpPr>
        <p:spPr bwMode="auto">
          <a:xfrm>
            <a:off x="4572000" y="2095500"/>
            <a:ext cx="0" cy="800100"/>
          </a:xfrm>
          <a:prstGeom prst="line">
            <a:avLst/>
          </a:prstGeom>
          <a:noFill/>
          <a:ln w="12700" cap="sq" algn="ctr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24"/>
          <p:cNvSpPr/>
          <p:nvPr/>
        </p:nvSpPr>
        <p:spPr bwMode="auto">
          <a:xfrm>
            <a:off x="26276" y="3200400"/>
            <a:ext cx="4240924" cy="22098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ASSOCIATE NCC OFFICERS</a:t>
            </a:r>
          </a:p>
          <a:p>
            <a:pPr algn="ctr">
              <a:defRPr/>
            </a:pPr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LT (DR) P SAM JOHNSON </a:t>
            </a:r>
          </a:p>
          <a:p>
            <a:pPr>
              <a:defRPr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LT (DR) SHIVANANDA NAYAK</a:t>
            </a:r>
          </a:p>
          <a:p>
            <a:pPr>
              <a:defRPr/>
            </a:pP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defRPr/>
            </a:pP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2301" name="Straight Connector 29"/>
          <p:cNvCxnSpPr>
            <a:cxnSpLocks noChangeShapeType="1"/>
          </p:cNvCxnSpPr>
          <p:nvPr/>
        </p:nvCxnSpPr>
        <p:spPr bwMode="auto">
          <a:xfrm flipH="1">
            <a:off x="1981200" y="2895600"/>
            <a:ext cx="2590800" cy="0"/>
          </a:xfrm>
          <a:prstGeom prst="line">
            <a:avLst/>
          </a:prstGeom>
          <a:noFill/>
          <a:ln w="12700" cap="sq" algn="ctr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Straight Connector 30"/>
          <p:cNvCxnSpPr>
            <a:cxnSpLocks noChangeShapeType="1"/>
          </p:cNvCxnSpPr>
          <p:nvPr/>
        </p:nvCxnSpPr>
        <p:spPr bwMode="auto">
          <a:xfrm flipH="1">
            <a:off x="4572000" y="2895600"/>
            <a:ext cx="2209800" cy="0"/>
          </a:xfrm>
          <a:prstGeom prst="line">
            <a:avLst/>
          </a:prstGeom>
          <a:noFill/>
          <a:ln w="12700" cap="sq" algn="ctr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Straight Connector 31"/>
          <p:cNvCxnSpPr>
            <a:cxnSpLocks noChangeShapeType="1"/>
          </p:cNvCxnSpPr>
          <p:nvPr/>
        </p:nvCxnSpPr>
        <p:spPr bwMode="auto">
          <a:xfrm>
            <a:off x="6781800" y="2895600"/>
            <a:ext cx="0" cy="304800"/>
          </a:xfrm>
          <a:prstGeom prst="line">
            <a:avLst/>
          </a:prstGeom>
          <a:noFill/>
          <a:ln w="12700" cap="sq" algn="ctr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Straight Connector 32"/>
          <p:cNvCxnSpPr>
            <a:cxnSpLocks noChangeShapeType="1"/>
          </p:cNvCxnSpPr>
          <p:nvPr/>
        </p:nvCxnSpPr>
        <p:spPr bwMode="auto">
          <a:xfrm>
            <a:off x="1981200" y="2895600"/>
            <a:ext cx="0" cy="304800"/>
          </a:xfrm>
          <a:prstGeom prst="line">
            <a:avLst/>
          </a:prstGeom>
          <a:noFill/>
          <a:ln w="12700" cap="sq" algn="ctr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029200" y="3200400"/>
            <a:ext cx="3810000" cy="2209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INSTRUCTORS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(MADRAS ENGINEERING GROUP)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FIVE  INSTRUCTORS</a:t>
            </a:r>
          </a:p>
          <a:p>
            <a:pPr>
              <a:defRPr/>
            </a:pP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5257"/>
            <a:ext cx="9144000" cy="114300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33996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47975-9C3D-483E-8F04-E6E4333C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330" y="736743"/>
            <a:ext cx="9147110" cy="61893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EXTRA-CURRICULAR -   CO-CURRICULAR.</a:t>
            </a:r>
          </a:p>
          <a:p>
            <a:pPr marL="0" indent="0" algn="ctr">
              <a:buNone/>
            </a:pP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76200"/>
            <a:ext cx="9144000" cy="81294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NCC TRAINING</a:t>
            </a:r>
          </a:p>
        </p:txBody>
      </p:sp>
    </p:spTree>
    <p:extLst>
      <p:ext uri="{BB962C8B-B14F-4D97-AF65-F5344CB8AC3E}">
        <p14:creationId xmlns:p14="http://schemas.microsoft.com/office/powerpoint/2010/main" val="214709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868362"/>
          </a:xfrm>
        </p:spPr>
        <p:txBody>
          <a:bodyPr>
            <a:normAutofit/>
          </a:bodyPr>
          <a:lstStyle/>
          <a:p>
            <a:r>
              <a:rPr lang="en-IN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VISION OF NITK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0" y="1143001"/>
            <a:ext cx="9067800" cy="152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FACILITATE TRANSFORMATION OF STUDENTS INTO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HUMAN BEINGS</a:t>
            </a:r>
            <a:r>
              <a:rPr lang="en-I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RESPONSIBLE CITIZENS &amp; COMPETENT PROFESSIONALS</a:t>
            </a:r>
            <a:r>
              <a:rPr lang="en-I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FOCUSSING ON ASSIMILATION, GENERATION &amp; DISSEMINATION OF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844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AIMS OF NCC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565" y="3476850"/>
            <a:ext cx="9067800" cy="3381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CHARACTER, COMRADESHIP, DISCIPLINE, LEADERSHIP, SECULAR OUTLOOK, IDEALS OF SELFLESS SERVICE &amp; SPIRIT OF ADVENTURE 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AMONGST THE YOUTH.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HUMAN RESOURCE OF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ORGANISED, TRAINED &amp; MOTIVATED YOUTH</a:t>
            </a:r>
            <a:r>
              <a:rPr lang="en-I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PROVIDE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LEADERSHIP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ALL WALKS OF LIFE AND ALWAYS AVAILABLE FOR THE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OF THE NATION</a:t>
            </a:r>
            <a:r>
              <a:rPr lang="en-I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PROVIDE A SUITABLE ENVIRONMENT TO </a:t>
            </a:r>
            <a:r>
              <a:rPr lang="en-I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MOTIVATE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YOUTH TO TAKE UP A CAREER IN THE ARMED FORCES.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5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953000" cy="1981200"/>
          </a:xfrm>
          <a:solidFill>
            <a:srgbClr val="0070C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GOOD &amp; WORTHY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HUMAN BEINGS</a:t>
            </a: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990600"/>
            <a:ext cx="3581400" cy="19812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DISCIPLINE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COMRADESHIP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LEADERSHIP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SPIRIT OF </a:t>
            </a:r>
            <a:r>
              <a:rPr lang="en-IN" sz="2000" b="1" dirty="0">
                <a:solidFill>
                  <a:schemeClr val="bg1"/>
                </a:solidFill>
              </a:rPr>
              <a:t>ADVENTURE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3657600"/>
            <a:ext cx="4800600" cy="1447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RESPONSIBLE CITIZENS</a:t>
            </a: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5486400"/>
            <a:ext cx="4800600" cy="12954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COMPETENT PROFESSIONALS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53000" y="3657600"/>
            <a:ext cx="3581400" cy="1447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IDEALS OF SELFLESS SERVICE</a:t>
            </a:r>
          </a:p>
          <a:p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SECULAR OUTLOOK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53000" y="5486400"/>
            <a:ext cx="3581400" cy="12954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</a:p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743200" y="1157068"/>
            <a:ext cx="236220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43200" y="1562100"/>
            <a:ext cx="2362200" cy="266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43200" y="1842868"/>
            <a:ext cx="2362200" cy="69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3200" y="1842868"/>
            <a:ext cx="2362200" cy="4431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43200" y="1828800"/>
            <a:ext cx="2362200" cy="789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43200" y="3843996"/>
            <a:ext cx="236220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743200" y="4224996"/>
            <a:ext cx="2362200" cy="347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429000" y="6033868"/>
            <a:ext cx="167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429000" y="6047936"/>
            <a:ext cx="167640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429000" y="5686864"/>
            <a:ext cx="1676400" cy="318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3835400" cy="868362"/>
          </a:xfrm>
        </p:spPr>
        <p:txBody>
          <a:bodyPr>
            <a:normAutofit fontScale="90000"/>
          </a:bodyPr>
          <a:lstStyle/>
          <a:p>
            <a:r>
              <a:rPr lang="en-IN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VISION OF NITK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572000" y="13087"/>
            <a:ext cx="43434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AIMS OF NCC</a:t>
            </a:r>
          </a:p>
        </p:txBody>
      </p:sp>
    </p:spTree>
    <p:extLst>
      <p:ext uri="{BB962C8B-B14F-4D97-AF65-F5344CB8AC3E}">
        <p14:creationId xmlns:p14="http://schemas.microsoft.com/office/powerpoint/2010/main" val="4715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 uiExpand="1" build="allAtOnce" animBg="1"/>
      <p:bldP spid="8" grpId="0" build="allAtOnce" animBg="1"/>
      <p:bldP spid="9" grpId="0" uiExpand="1" build="allAtOnce" animBg="1"/>
      <p:bldP spid="10" grpId="0" uiExpand="1" build="allAtOnce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  <a:solidFill>
            <a:srgbClr val="C00000"/>
          </a:solidFill>
        </p:spPr>
        <p:txBody>
          <a:bodyPr/>
          <a:lstStyle/>
          <a:p>
            <a:r>
              <a:rPr lang="en-IN" b="1" u="sng" dirty="0">
                <a:solidFill>
                  <a:srgbClr val="FFFF00"/>
                </a:solidFill>
                <a:latin typeface="Arial Black" pitchFamily="34" charset="0"/>
              </a:rPr>
              <a:t>BENEFITS OF NCC</a:t>
            </a:r>
          </a:p>
        </p:txBody>
      </p:sp>
    </p:spTree>
    <p:extLst>
      <p:ext uri="{BB962C8B-B14F-4D97-AF65-F5344CB8AC3E}">
        <p14:creationId xmlns:p14="http://schemas.microsoft.com/office/powerpoint/2010/main" val="250853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28800"/>
            <a:ext cx="9144000" cy="1470025"/>
          </a:xfrm>
          <a:solidFill>
            <a:srgbClr val="C00000"/>
          </a:solidFill>
        </p:spPr>
        <p:txBody>
          <a:bodyPr/>
          <a:lstStyle/>
          <a:p>
            <a:r>
              <a:rPr lang="en-IN" b="1" u="sng" dirty="0">
                <a:solidFill>
                  <a:srgbClr val="FFFF00"/>
                </a:solidFill>
                <a:latin typeface="Arial Black" pitchFamily="34" charset="0"/>
              </a:rPr>
              <a:t>BENEFITS OF NCC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5200"/>
            <a:ext cx="9144000" cy="1752600"/>
          </a:xfrm>
        </p:spPr>
        <p:txBody>
          <a:bodyPr>
            <a:normAutofit/>
          </a:bodyPr>
          <a:lstStyle/>
          <a:p>
            <a:r>
              <a:rPr lang="en-IN" sz="4000" u="sng" dirty="0">
                <a:solidFill>
                  <a:srgbClr val="FFFF00"/>
                </a:solidFill>
                <a:latin typeface="Arial Black" pitchFamily="34" charset="0"/>
              </a:rPr>
              <a:t>CENTRAL GOVT</a:t>
            </a:r>
          </a:p>
        </p:txBody>
      </p:sp>
    </p:spTree>
    <p:extLst>
      <p:ext uri="{BB962C8B-B14F-4D97-AF65-F5344CB8AC3E}">
        <p14:creationId xmlns:p14="http://schemas.microsoft.com/office/powerpoint/2010/main" val="28071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3" y="0"/>
            <a:ext cx="8976051" cy="1417638"/>
          </a:xfrm>
          <a:solidFill>
            <a:srgbClr val="000099"/>
          </a:solidFill>
          <a:ln w="254000"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NATIONAL CADET CORPS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1815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INDIAN MILITARY CADET CORPS WITH HQ AT NEW DELHI.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OPEN TO SCHOOL &amp; COLLEGE STUDENTS ON VOLUNTARY BASIS.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TRI-SERVICES ORGANIZATION: ARMY, NAVY &amp; AIR FORCE.</a:t>
            </a:r>
          </a:p>
        </p:txBody>
      </p:sp>
      <p:pic>
        <p:nvPicPr>
          <p:cNvPr id="2050" name="Picture 2" descr="http://www.domain-b.com/defence/general/images/slovenian_aircraft_domain-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95" y="4806627"/>
            <a:ext cx="2857500" cy="19907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agpurtoday.in/wp-content/uploads/2014/04/NC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77" y="4806627"/>
            <a:ext cx="3287540" cy="19907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uzurpaga.com/images/hhcp-jr-college/army_attachment_camp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" y="4806627"/>
            <a:ext cx="2685401" cy="20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Rot="1"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100" b="1" u="sng" dirty="0">
                <a:solidFill>
                  <a:srgbClr val="FFFF00"/>
                </a:solidFill>
                <a:latin typeface="Arial Black" pitchFamily="34" charset="0"/>
              </a:rPr>
              <a:t>CONCESSION IN EMPLOYMENT</a:t>
            </a:r>
            <a:endParaRPr lang="en-US" sz="31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58113"/>
              </p:ext>
            </p:extLst>
          </p:nvPr>
        </p:nvGraphicFramePr>
        <p:xfrm>
          <a:off x="0" y="685801"/>
          <a:ext cx="9144000" cy="655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15">
                <a:tc>
                  <a:txBody>
                    <a:bodyPr/>
                    <a:lstStyle/>
                    <a:p>
                      <a:r>
                        <a:rPr lang="en-US" sz="2600" b="1" dirty="0"/>
                        <a:t>SER</a:t>
                      </a:r>
                      <a:r>
                        <a:rPr lang="en-US" sz="2600" b="1" baseline="0" dirty="0"/>
                        <a:t> </a:t>
                      </a:r>
                      <a:endParaRPr lang="en-US" sz="2600" b="1" dirty="0"/>
                    </a:p>
                  </a:txBody>
                  <a:tcPr marT="45714" marB="45714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/>
                        <a:t>RESERVED VACANCIES </a:t>
                      </a:r>
                    </a:p>
                  </a:txBody>
                  <a:tcPr marT="45714" marB="45714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/>
                        <a:t>REMARKS</a:t>
                      </a:r>
                    </a:p>
                  </a:txBody>
                  <a:tcPr marT="45714" marB="45714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194"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</a:t>
                      </a: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Commission:       </a:t>
                      </a:r>
                    </a:p>
                    <a:p>
                      <a:pPr algn="l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Defence 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Forces Training Academies</a:t>
                      </a:r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(a) Army 64/ year: </a:t>
                      </a:r>
                    </a:p>
                    <a:p>
                      <a:pPr algn="just"/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IMA, Dehradun for NCC ‘C’ Certificate through UPSC  and SSB Interview.</a:t>
                      </a:r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796">
                <a:tc>
                  <a:txBody>
                    <a:bodyPr/>
                    <a:lstStyle/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(b) 100/ year – OTA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Chennai for Short Service Commission. No UPSC Exam only SSB.</a:t>
                      </a:r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(c)  Navy – 6/ Course.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No UPSC Exam o</a:t>
                      </a:r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nly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Naval SSB.</a:t>
                      </a:r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0000">
                <a:tc>
                  <a:txBody>
                    <a:bodyPr/>
                    <a:lstStyle/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(d) IAF – 10% in all courses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including Flying courses. No UPSC exam, only Air Force SSB.</a:t>
                      </a:r>
                    </a:p>
                    <a:p>
                      <a:pPr algn="just"/>
                      <a:endParaRPr lang="en-US" sz="2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14" marB="4571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25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Rot="1"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100" b="1" u="sng" dirty="0">
                <a:solidFill>
                  <a:srgbClr val="FFFF00"/>
                </a:solidFill>
                <a:latin typeface="Arial Black" pitchFamily="34" charset="0"/>
              </a:rPr>
              <a:t>FINANCIAL BENEFITS</a:t>
            </a:r>
            <a:endParaRPr lang="en-US" sz="31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1269" name="Content Placeholder 5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  <a:solidFill>
            <a:srgbClr val="C00000"/>
          </a:solidFill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EXPENDITURE ON NCC TRAINING BORNE BY THE GOVT.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- UNIFORM.</a:t>
            </a:r>
          </a:p>
          <a:p>
            <a:pPr marL="0" indent="0" defTabSz="889000">
              <a:buNone/>
              <a:tabLst>
                <a:tab pos="715963" algn="l"/>
              </a:tabLst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- CAMPS EXPENSES (TRANSPORTATION TO TRAINING 	AREAS, ACCOMMODATION AND MEALS)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 PARADES.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 REFRESHMENTS DURING PARADES.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 ADVENTURE SPORTS FOR VOLUNTEERS.</a:t>
            </a:r>
          </a:p>
          <a:p>
            <a:pPr marL="0" indent="0">
              <a:buNone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ASSISTANCE TO DESERVING CADETS.</a:t>
            </a:r>
          </a:p>
          <a:p>
            <a:pPr algn="just"/>
            <a:endParaRPr 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CASH PRIZES &amp; AWARDS TO OUTSTANDING CADETS. SCHOLARSHIPS TO ACADEMICALLY BRILLIANT STUDENTS.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0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28800"/>
            <a:ext cx="9144000" cy="1470025"/>
          </a:xfrm>
          <a:noFill/>
        </p:spPr>
        <p:txBody>
          <a:bodyPr/>
          <a:lstStyle/>
          <a:p>
            <a:r>
              <a:rPr lang="en-IN" b="1" u="sng" dirty="0">
                <a:solidFill>
                  <a:srgbClr val="FFFF00"/>
                </a:solidFill>
                <a:latin typeface="Arial Black" pitchFamily="34" charset="0"/>
              </a:rPr>
              <a:t>BENEFITS OF NCC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5200"/>
            <a:ext cx="9144000" cy="1752600"/>
          </a:xfrm>
        </p:spPr>
        <p:txBody>
          <a:bodyPr>
            <a:normAutofit/>
          </a:bodyPr>
          <a:lstStyle/>
          <a:p>
            <a:r>
              <a:rPr lang="en-IN" sz="4000" u="sng" dirty="0">
                <a:solidFill>
                  <a:srgbClr val="FFFF00"/>
                </a:solidFill>
                <a:latin typeface="Arial Black" pitchFamily="34" charset="0"/>
              </a:rPr>
              <a:t>STATE GOVT</a:t>
            </a:r>
          </a:p>
        </p:txBody>
      </p:sp>
    </p:spTree>
    <p:extLst>
      <p:ext uri="{BB962C8B-B14F-4D97-AF65-F5344CB8AC3E}">
        <p14:creationId xmlns:p14="http://schemas.microsoft.com/office/powerpoint/2010/main" val="39747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Rot="1"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100" b="1" u="sng" dirty="0">
                <a:solidFill>
                  <a:srgbClr val="FFFF00"/>
                </a:solidFill>
                <a:latin typeface="Arial Black" pitchFamily="34" charset="0"/>
              </a:rPr>
              <a:t>INCENTIVES BY STATES</a:t>
            </a:r>
            <a:endParaRPr lang="en-US" sz="31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88041"/>
              </p:ext>
            </p:extLst>
          </p:nvPr>
        </p:nvGraphicFramePr>
        <p:xfrm>
          <a:off x="0" y="723900"/>
          <a:ext cx="9144000" cy="6165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52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ACADEMIC FIELD</a:t>
                      </a:r>
                    </a:p>
                  </a:txBody>
                  <a:tcPr marT="45724" marB="45724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EMPLOYMENT FIELD</a:t>
                      </a:r>
                    </a:p>
                  </a:txBody>
                  <a:tcPr marT="45724" marB="45724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328">
                <a:tc>
                  <a:txBody>
                    <a:bodyPr/>
                    <a:lstStyle/>
                    <a:p>
                      <a:pPr algn="l"/>
                      <a:endPara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3038" indent="-173038" algn="l">
                        <a:buFont typeface="Arial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SEATS RESERVED/ BONUS MARKS IN GOVT</a:t>
                      </a:r>
                      <a:r>
                        <a:rPr lang="en-US" sz="28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PG DEGREE COURSES FOR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NCC ‘B’ &amp; ‘C’ CERTIFICATE HOLDERS </a:t>
                      </a:r>
                      <a:r>
                        <a:rPr lang="en-US" sz="28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173038" indent="-173038" algn="l">
                        <a:buFont typeface="Arial" pitchFamily="34" charset="0"/>
                        <a:buChar char="•"/>
                      </a:pPr>
                      <a:endParaRPr lang="en-US" sz="2800" b="1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3038" indent="-173038" algn="l">
                        <a:buFont typeface="Arial" pitchFamily="34" charset="0"/>
                        <a:buChar char="•"/>
                      </a:pPr>
                      <a:r>
                        <a:rPr lang="en-US" sz="28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SCHOLARSHIPS AND CASH PRIZES TO OUTSTANDING CADETS.</a:t>
                      </a:r>
                    </a:p>
                  </a:txBody>
                  <a:tcPr marT="45724" marB="4572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3038" indent="-173038" algn="l">
                        <a:buFont typeface="Arial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SEATS RESERVED/ PREFERENCE GIVEN TO NCC ‘B’ &amp; ‘C’ CERTIFICATE HOLDERS IN GOVT </a:t>
                      </a:r>
                      <a:r>
                        <a:rPr lang="en-US" sz="28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DEPARTMENTS.</a:t>
                      </a:r>
                      <a:endPara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24" marB="4572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7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STUDENTS EXPECTATIONS FROM NCC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8991600" cy="5562600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GROOMING/ PERSONALITY DEVELOPMENT.</a:t>
            </a:r>
          </a:p>
          <a:p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SENSE OF DIGNITY AND PRIDE.</a:t>
            </a:r>
          </a:p>
          <a:p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SKILLS AND COMMUNICATION.</a:t>
            </a:r>
          </a:p>
          <a:p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&amp; ADVENTURE ACTIVITIES.</a:t>
            </a:r>
          </a:p>
          <a:p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DURING PLACEMENTS.</a:t>
            </a:r>
          </a:p>
          <a:p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58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CORE LIFE SKILLS (W.H.O.)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5562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AWARENESS.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EMPATHY.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 THINKING.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CREATIVE THINKING.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MAKING.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SOLVING.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EFFECTIVE COMMUNICATION.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INTER-PERSONAL RELATIONSHIPS.</a:t>
            </a:r>
          </a:p>
          <a:p>
            <a:pPr>
              <a:lnSpc>
                <a:spcPct val="120000"/>
              </a:lnSpc>
            </a:pP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COPING WITH STRESS &amp; EMOTIONS.</a:t>
            </a:r>
          </a:p>
        </p:txBody>
      </p:sp>
    </p:spTree>
    <p:extLst>
      <p:ext uri="{BB962C8B-B14F-4D97-AF65-F5344CB8AC3E}">
        <p14:creationId xmlns:p14="http://schemas.microsoft.com/office/powerpoint/2010/main" val="348349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9144000" cy="1143000"/>
          </a:xfrm>
        </p:spPr>
        <p:txBody>
          <a:bodyPr/>
          <a:lstStyle/>
          <a:p>
            <a:r>
              <a:rPr lang="en-IN" u="sng" dirty="0">
                <a:solidFill>
                  <a:srgbClr val="FFFF00"/>
                </a:solidFill>
                <a:latin typeface="Arial Black" pitchFamily="34" charset="0"/>
              </a:rPr>
              <a:t>NCC ACTIVITIES</a:t>
            </a:r>
          </a:p>
        </p:txBody>
      </p:sp>
    </p:spTree>
    <p:extLst>
      <p:ext uri="{BB962C8B-B14F-4D97-AF65-F5344CB8AC3E}">
        <p14:creationId xmlns:p14="http://schemas.microsoft.com/office/powerpoint/2010/main" val="1626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1752600" y="-76200"/>
            <a:ext cx="12725400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TRAINING PARADES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21" y="1256996"/>
            <a:ext cx="9193422" cy="51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03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G:\NCC\AAC\DSC_aa03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9513" y="-520700"/>
            <a:ext cx="14044613" cy="79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1752600" y="-76200"/>
            <a:ext cx="12725400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TRAINING PARADES</a:t>
            </a:r>
          </a:p>
        </p:txBody>
      </p:sp>
    </p:spTree>
    <p:extLst>
      <p:ext uri="{BB962C8B-B14F-4D97-AF65-F5344CB8AC3E}">
        <p14:creationId xmlns:p14="http://schemas.microsoft.com/office/powerpoint/2010/main" val="104550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341437"/>
            <a:ext cx="9448800" cy="5516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sz="2800" b="1" dirty="0"/>
              <a:t>FIRST YEAR    : 15 PARADES.</a:t>
            </a:r>
          </a:p>
          <a:p>
            <a:pPr>
              <a:lnSpc>
                <a:spcPct val="150000"/>
              </a:lnSpc>
            </a:pPr>
            <a:r>
              <a:rPr lang="en-GB" sz="2800" b="1" dirty="0"/>
              <a:t>SECOND YEAR: 18 PARADES &amp; ONE CAMP (‘B’CERTIFICATE).</a:t>
            </a:r>
          </a:p>
          <a:p>
            <a:pPr>
              <a:lnSpc>
                <a:spcPct val="150000"/>
              </a:lnSpc>
            </a:pPr>
            <a:r>
              <a:rPr lang="en-GB" sz="2800" b="1" dirty="0"/>
              <a:t>THIRD YEAR   : 18 PARADES &amp; ONE CAMP (‘C’ CERTIFICATE).</a:t>
            </a:r>
          </a:p>
          <a:p>
            <a:pPr>
              <a:lnSpc>
                <a:spcPct val="150000"/>
              </a:lnSpc>
            </a:pPr>
            <a:endParaRPr lang="en-GB" sz="2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GB" sz="2800" b="1" dirty="0">
                <a:solidFill>
                  <a:srgbClr val="C00000"/>
                </a:solidFill>
              </a:rPr>
              <a:t>75 % ATTENDANCE AND ONE CAMP MANDATORY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2800" b="1" dirty="0">
                <a:solidFill>
                  <a:srgbClr val="C00000"/>
                </a:solidFill>
              </a:rPr>
              <a:t>FOR APPEARING IN EXAMS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GB" sz="28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en-GB" sz="2800" b="1" dirty="0"/>
          </a:p>
          <a:p>
            <a:pPr eaLnBrk="1" hangingPunct="1">
              <a:lnSpc>
                <a:spcPct val="150000"/>
              </a:lnSpc>
            </a:pPr>
            <a:endParaRPr lang="en-GB" sz="2800" b="1" dirty="0"/>
          </a:p>
          <a:p>
            <a:pPr eaLnBrk="1" hangingPunct="1">
              <a:lnSpc>
                <a:spcPct val="150000"/>
              </a:lnSpc>
            </a:pPr>
            <a:endParaRPr lang="en-US" sz="2800" b="1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SCHEDULE</a:t>
            </a:r>
            <a:endParaRPr lang="en-US" sz="3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99"/>
          </a:solidFill>
          <a:ln w="254000"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NATIONAL CADET CORPS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1815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ENGAGED IN GROOMING YOUTH OF THE COUNTRY INTO DISCIPLINED AND PATRIOTIC CITIZENS. 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CADETS ARE GIVEN BASIC MILITARY TRAINING. </a:t>
            </a:r>
          </a:p>
          <a:p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s://lh3.googleusercontent.com/-w4B9oh1WpdE/Vkr6CQWG53E/AAAAAAAAAFA/Nj5UAZluMZMs-lT_VLkVte8nM9lfISOegCHMYCg/s300/ThalSainikCampT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722943"/>
            <a:ext cx="2543175" cy="31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26E50-829F-4E42-AF3F-9ED190639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" y="3722943"/>
            <a:ext cx="4114800" cy="313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E0463-42F3-4AAF-941A-7B1FF722D6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63" y="3726052"/>
            <a:ext cx="2465718" cy="31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cmcollege.org/content/3d6bd-whatsapp-image-2016-09-23-at-11.00.17-am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05" y="3333750"/>
            <a:ext cx="482749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bsmm.org/images/ncc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/>
          <a:stretch/>
        </p:blipFill>
        <p:spPr bwMode="auto">
          <a:xfrm>
            <a:off x="-2059" y="3333750"/>
            <a:ext cx="4343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images.deccanchronicle.com/dc-Cover-89ejsftvic4hqvk45kljjhrv81-20170424060621.Medi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19" y="1"/>
            <a:ext cx="479648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-2059" y="2768025"/>
            <a:ext cx="9146060" cy="1077218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CAMPS INCLUDING </a:t>
            </a:r>
          </a:p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ARMY ATTACHMENT</a:t>
            </a:r>
          </a:p>
        </p:txBody>
      </p:sp>
      <p:pic>
        <p:nvPicPr>
          <p:cNvPr id="3084" name="Picture 12" descr="http://www.thehindu.com/migration_catalog/article11176779.ece/ALTERNATES/LANDSCAPE_615/25KMPSRHI-W081_+HY26NCC1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" y="0"/>
            <a:ext cx="4393408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48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ssbcrack.com/wp-content/uploads/2013/10/what-is-ncc-special-entry-sche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2"/>
          <a:stretch/>
        </p:blipFill>
        <p:spPr bwMode="auto">
          <a:xfrm>
            <a:off x="14209" y="838200"/>
            <a:ext cx="9105077" cy="513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BUILD CHARACTER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6172200"/>
            <a:ext cx="914400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INFUSING CONFIDENCE</a:t>
            </a:r>
          </a:p>
        </p:txBody>
      </p:sp>
    </p:spTree>
    <p:extLst>
      <p:ext uri="{BB962C8B-B14F-4D97-AF65-F5344CB8AC3E}">
        <p14:creationId xmlns:p14="http://schemas.microsoft.com/office/powerpoint/2010/main" val="488948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GROOM LEADERSHIP</a:t>
            </a:r>
          </a:p>
        </p:txBody>
      </p:sp>
      <p:sp>
        <p:nvSpPr>
          <p:cNvPr id="5" name="Rectangle 4"/>
          <p:cNvSpPr/>
          <p:nvPr/>
        </p:nvSpPr>
        <p:spPr>
          <a:xfrm>
            <a:off x="-76200" y="6059269"/>
            <a:ext cx="922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PROVIDING OPPORTUNITIES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8" t="-1" r="6174" b="-3191"/>
          <a:stretch/>
        </p:blipFill>
        <p:spPr>
          <a:xfrm rot="16200000">
            <a:off x="2252802" y="-119202"/>
            <a:ext cx="4876800" cy="67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Box 1"/>
          <p:cNvSpPr txBox="1">
            <a:spLocks noChangeArrowheads="1"/>
          </p:cNvSpPr>
          <p:nvPr/>
        </p:nvSpPr>
        <p:spPr bwMode="auto">
          <a:xfrm>
            <a:off x="4482" y="26594"/>
            <a:ext cx="9261722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INSTIL DISCIPLINE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6200" y="5867400"/>
            <a:ext cx="922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BASIC MILITARY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49491-A192-498A-9A03-696E44240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3" b="22234"/>
          <a:stretch/>
        </p:blipFill>
        <p:spPr>
          <a:xfrm>
            <a:off x="1408203" y="533400"/>
            <a:ext cx="6327594" cy="52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1" y="0"/>
            <a:ext cx="91066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FOSTER COMRADESHIP &amp; PROMOTE SECULAR OUTLOOK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6172200"/>
            <a:ext cx="914400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ENCOURAGING TEAMWORK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287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9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1" y="0"/>
            <a:ext cx="9106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ENCOURAGE SELFLESS SERVICE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6248400"/>
            <a:ext cx="921721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COMMUNITY SERVICE DRIVES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AEAE1-69F4-4A96-BDB3-9F00987E5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93010"/>
            <a:ext cx="4343400" cy="2787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73C7B-D9DA-48BF-A656-ACE185462C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b="160"/>
          <a:stretch/>
        </p:blipFill>
        <p:spPr>
          <a:xfrm>
            <a:off x="2286000" y="584775"/>
            <a:ext cx="4343400" cy="29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0" y="304800"/>
            <a:ext cx="9067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KINDLE SPIRIT OF ADVENTURE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248400"/>
            <a:ext cx="921721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OUTDOOR ACTIVITIES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05" y="99061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0" y="6248400"/>
            <a:ext cx="921721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INCLUDING VOLUNTEER ACTIVITIES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5" y="102704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76200" y="-76200"/>
            <a:ext cx="9345980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NURTURE ORGANISATION SKILLS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76200" y="6273225"/>
            <a:ext cx="9345980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ENCOURAGING GROUP TASKS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4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0" y="4763"/>
            <a:ext cx="9144000" cy="584775"/>
          </a:xfrm>
          <a:prstGeom prst="rect">
            <a:avLst/>
          </a:prstGeom>
          <a:solidFill>
            <a:srgbClr val="FFB84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PROVIDE MOTIVATATION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r="2380"/>
          <a:stretch/>
        </p:blipFill>
        <p:spPr bwMode="auto">
          <a:xfrm>
            <a:off x="0" y="961175"/>
            <a:ext cx="9220200" cy="466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5943600"/>
            <a:ext cx="9217210" cy="609600"/>
          </a:xfrm>
          <a:prstGeom prst="rect">
            <a:avLst/>
          </a:prstGeom>
          <a:solidFill>
            <a:srgbClr val="FFB84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VISITS TO MILITARY ACADEMIES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"/>
          <a:stretch/>
        </p:blipFill>
        <p:spPr bwMode="auto">
          <a:xfrm>
            <a:off x="-457200" y="95723"/>
            <a:ext cx="9906000" cy="645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0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52600"/>
            <a:ext cx="8991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NO LIABILITY FOR ACTIVE MILITARY SERVICE ONCE THEY COMPLETE THEIR COURSE.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GIVEN PREFERENCE OVER OTHER CANDIDATES DURING SELECTIONS BASED ON ACHIEVEMENTS IN THE CORPS.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000099"/>
          </a:solidFill>
          <a:ln w="254000"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NATIONAL CADET CORPS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685BB-D809-4295-9219-10807BA9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19585"/>
            <a:ext cx="4267200" cy="26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884237"/>
            <a:ext cx="9067800" cy="5516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sz="2800" b="1" dirty="0"/>
              <a:t>PARADES ONLY ON SATURDAYS. </a:t>
            </a:r>
          </a:p>
          <a:p>
            <a:pPr eaLnBrk="1" hangingPunct="1">
              <a:lnSpc>
                <a:spcPct val="150000"/>
              </a:lnSpc>
            </a:pPr>
            <a:r>
              <a:rPr lang="en-GB" sz="2800" b="1" dirty="0"/>
              <a:t>ACADEMIC SCHEDULE (INCL EXAMS) CONSIDERED.</a:t>
            </a:r>
          </a:p>
          <a:p>
            <a:pPr eaLnBrk="1" hangingPunct="1">
              <a:lnSpc>
                <a:spcPct val="150000"/>
              </a:lnSpc>
            </a:pPr>
            <a:r>
              <a:rPr lang="en-GB" sz="2800" b="1" dirty="0"/>
              <a:t>TIMINGS: 0830H – 1300H.</a:t>
            </a:r>
          </a:p>
          <a:p>
            <a:pPr eaLnBrk="1" hangingPunct="1">
              <a:lnSpc>
                <a:spcPct val="150000"/>
              </a:lnSpc>
            </a:pPr>
            <a:r>
              <a:rPr lang="en-GB" sz="2800" b="1" dirty="0"/>
              <a:t>NO ABSENT MARKED FOR NCC ACTIVITIES.</a:t>
            </a:r>
          </a:p>
          <a:p>
            <a:pPr eaLnBrk="1" hangingPunct="1">
              <a:lnSpc>
                <a:spcPct val="150000"/>
              </a:lnSpc>
            </a:pPr>
            <a:endParaRPr lang="en-GB" sz="2800" b="1" dirty="0"/>
          </a:p>
          <a:p>
            <a:pPr eaLnBrk="1" hangingPunct="1">
              <a:lnSpc>
                <a:spcPct val="150000"/>
              </a:lnSpc>
            </a:pPr>
            <a:endParaRPr lang="en-US" sz="2800" b="1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ROUTINE</a:t>
            </a:r>
            <a:endParaRPr lang="en-US" sz="3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37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VACANCIES AVAILABLE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65: 35 VACANCIES RESERVED FOR GIRLS.</a:t>
            </a:r>
          </a:p>
        </p:txBody>
      </p:sp>
    </p:spTree>
    <p:extLst>
      <p:ext uri="{BB962C8B-B14F-4D97-AF65-F5344CB8AC3E}">
        <p14:creationId xmlns:p14="http://schemas.microsoft.com/office/powerpoint/2010/main" val="1174384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auto">
          <a:xfrm>
            <a:off x="457200" y="1182577"/>
            <a:ext cx="8261803" cy="392282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0905401"/>
              </a:avLst>
            </a:prstTxWarp>
          </a:bodyPr>
          <a:lstStyle/>
          <a:p>
            <a:pPr algn="ctr" rtl="0">
              <a:buNone/>
            </a:pPr>
            <a:r>
              <a:rPr lang="nn-NO" sz="3600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/>
                <a:latin typeface="Arial Black"/>
              </a:rPr>
              <a:t>2 KAR ENGR COY NCC</a:t>
            </a:r>
            <a:endParaRPr lang="en-IN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chemeClr val="bg1"/>
              </a:solidFill>
              <a:effectLst/>
              <a:latin typeface="Arial Black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3663"/>
            <a:ext cx="1066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E:\Extra Curricular\NCC\NCC Misc\4he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61" y="415348"/>
            <a:ext cx="1203838" cy="110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718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5948" y="429630"/>
            <a:ext cx="70236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dirty="0"/>
              <a:t>                                        </a:t>
            </a:r>
            <a:r>
              <a:rPr lang="en-IN" b="1" dirty="0"/>
              <a:t>2 KAR ENGR COY NCC </a:t>
            </a:r>
          </a:p>
        </p:txBody>
      </p:sp>
    </p:spTree>
    <p:extLst>
      <p:ext uri="{BB962C8B-B14F-4D97-AF65-F5344CB8AC3E}">
        <p14:creationId xmlns:p14="http://schemas.microsoft.com/office/powerpoint/2010/main" val="515870971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Extra Curricular\NCC\NCC Misc\4h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90799"/>
            <a:ext cx="2057400" cy="157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INDIAN DEFENCE FORCES AND</a:t>
            </a:r>
          </a:p>
          <a:p>
            <a:pPr algn="ctr"/>
            <a:r>
              <a:rPr lang="en-IN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VARIOUS ENTRY SCHEMES</a:t>
            </a:r>
          </a:p>
        </p:txBody>
      </p:sp>
    </p:spTree>
    <p:extLst>
      <p:ext uri="{BB962C8B-B14F-4D97-AF65-F5344CB8AC3E}">
        <p14:creationId xmlns:p14="http://schemas.microsoft.com/office/powerpoint/2010/main" val="38149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INALSONG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172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2 - Kandhon Se Milte Hain Kandhe-(MyMp3Singer.com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8305800" y="6172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sndAc>
          <p:stSnd>
            <p:snd r:embed="rId5" name="arrow.wav"/>
          </p:stSnd>
        </p:sndAc>
      </p:transition>
    </mc:Choice>
    <mc:Fallback xmlns="">
      <p:transition advTm="2000">
        <p:sndAc>
          <p:stSnd>
            <p:snd r:embed="rId8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 numSld="99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INALSONG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2362200"/>
            <a:ext cx="8382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GB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Black" pitchFamily="34" charset="0"/>
              </a:rPr>
              <a:t>INDIAN DEFENCE FORCES</a:t>
            </a:r>
            <a:endParaRPr lang="en-US" b="1" u="sng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 Black" pitchFamily="34" charset="0"/>
            </a:endParaRP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28194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"/>
            <a:ext cx="2233613" cy="166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2514600" cy="184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728095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01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onsumercomplaints.in/thumb.php?bname=1&amp;src=indian-army.gif&amp;wmax=900&amp;hmax=900&amp;quality=90&amp;nocrop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990600"/>
            <a:ext cx="30861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324485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u="sng" dirty="0">
                <a:solidFill>
                  <a:schemeClr val="bg1"/>
                </a:solidFill>
                <a:latin typeface="Arial Black" pitchFamily="34" charset="0"/>
              </a:rPr>
              <a:t>ARMY</a:t>
            </a:r>
            <a:endParaRPr lang="en-US" sz="36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73237"/>
            <a:ext cx="39243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88727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066800"/>
            <a:ext cx="822881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95895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92" y="4689"/>
            <a:ext cx="9190892" cy="692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08499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971800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000099"/>
          </a:solidFill>
          <a:ln w="254000"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NATIONAL CADET CORPS</a:t>
            </a:r>
          </a:p>
        </p:txBody>
      </p:sp>
    </p:spTree>
    <p:extLst>
      <p:ext uri="{BB962C8B-B14F-4D97-AF65-F5344CB8AC3E}">
        <p14:creationId xmlns:p14="http://schemas.microsoft.com/office/powerpoint/2010/main" val="30734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93794"/>
            <a:ext cx="37719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" y="533400"/>
            <a:ext cx="4267200" cy="283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04" y="533400"/>
            <a:ext cx="4257276" cy="283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1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331142"/>
      </p:ext>
    </p:extLst>
  </p:cSld>
  <p:clrMapOvr>
    <a:masterClrMapping/>
  </p:clrMapOvr>
  <p:transition spd="slow" advClick="0" advTm="5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3277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3822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14_0000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" b="7895"/>
          <a:stretch>
            <a:fillRect/>
          </a:stretch>
        </p:blipFill>
        <p:spPr bwMode="auto">
          <a:xfrm>
            <a:off x="0" y="757428"/>
            <a:ext cx="9144000" cy="52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460984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86297" cy="513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614261"/>
      </p:ext>
    </p:extLst>
  </p:cSld>
  <p:clrMapOvr>
    <a:masterClrMapping/>
  </p:clrMapOvr>
  <p:transition spd="slow" advClick="0" advTm="4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ndian army t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066800"/>
            <a:ext cx="92077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0802"/>
      </p:ext>
    </p:extLst>
  </p:cSld>
  <p:clrMapOvr>
    <a:masterClrMapping/>
  </p:clrMapOvr>
  <p:transition spd="slow" advClick="0" advTm="4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416017"/>
      </p:ext>
    </p:extLst>
  </p:cSld>
  <p:clrMapOvr>
    <a:masterClrMapping/>
  </p:clrMapOvr>
  <p:transition spd="slow" advClick="0" advTm="4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57200"/>
            <a:ext cx="9296400" cy="59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38529"/>
      </p:ext>
    </p:extLst>
  </p:cSld>
  <p:clrMapOvr>
    <a:masterClrMapping/>
  </p:clrMapOvr>
  <p:transition spd="slow" advClick="0" advTm="5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2155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147953"/>
      </p:ext>
    </p:extLst>
  </p:cSld>
  <p:clrMapOvr>
    <a:masterClrMapping/>
  </p:clrMapOvr>
  <p:transition spd="slow" advClick="0" advTm="3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055662"/>
      </p:ext>
    </p:extLst>
  </p:cSld>
  <p:clrMapOvr>
    <a:masterClrMapping/>
  </p:clrMapOvr>
  <p:transition spd="slow" advClick="0" advTm="4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1.bp.blogspot.com/-wpjtzCoZWdw/UN1PRqXNiDI/AAAAAAAACu0/SF50y-ovoxc/s640/lewis+gun+manned+by+indian+troop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22" y="914400"/>
            <a:ext cx="918132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5154" y="-152400"/>
            <a:ext cx="9219154" cy="175432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ctr"/>
            <a:r>
              <a:rPr lang="en-IN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1917: WW I ERA</a:t>
            </a:r>
          </a:p>
          <a:p>
            <a:pPr algn="ctr"/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-37322" y="5791200"/>
            <a:ext cx="9219154" cy="107721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CORPS RAISED UNDER DEFENCE ACT TO MAKE UP SHORTAGE OF THE ARMY</a:t>
            </a:r>
          </a:p>
        </p:txBody>
      </p:sp>
    </p:spTree>
    <p:extLst>
      <p:ext uri="{BB962C8B-B14F-4D97-AF65-F5344CB8AC3E}">
        <p14:creationId xmlns:p14="http://schemas.microsoft.com/office/powerpoint/2010/main" val="2511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4"/>
            <a:ext cx="9296400" cy="734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1545"/>
      </p:ext>
    </p:extLst>
  </p:cSld>
  <p:clrMapOvr>
    <a:masterClrMapping/>
  </p:clrMapOvr>
  <p:transition spd="slow" advClick="0" advTm="3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" r="22237" b="14275"/>
          <a:stretch/>
        </p:blipFill>
        <p:spPr bwMode="auto">
          <a:xfrm>
            <a:off x="-25400" y="679769"/>
            <a:ext cx="9169400" cy="556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682302"/>
      </p:ext>
    </p:extLst>
  </p:cSld>
  <p:clrMapOvr>
    <a:masterClrMapping/>
  </p:clrMapOvr>
  <p:transition spd="slow" advClick="0" advTm="4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-media-cache-ak0.pinimg.com/736x/53/ce/a3/53cea326dfda1af3a481139ee7519748--india-and-pakistan-indian-arm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206503"/>
      </p:ext>
    </p:extLst>
  </p:cSld>
  <p:clrMapOvr>
    <a:masterClrMapping/>
  </p:clrMapOvr>
  <p:transition spd="slow" advClick="0" advTm="4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4" y="838200"/>
            <a:ext cx="6934200" cy="520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893472"/>
      </p:ext>
    </p:extLst>
  </p:cSld>
  <p:clrMapOvr>
    <a:masterClrMapping/>
  </p:clrMapOvr>
  <p:transition spd="slow" advClick="0" advTm="4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3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328428"/>
      </p:ext>
    </p:extLst>
  </p:cSld>
  <p:clrMapOvr>
    <a:masterClrMapping/>
  </p:clrMapOvr>
  <p:transition spd="slow" advClick="0" advTm="4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t="2465" r="1708" b="2636"/>
          <a:stretch/>
        </p:blipFill>
        <p:spPr bwMode="auto">
          <a:xfrm>
            <a:off x="223935" y="821094"/>
            <a:ext cx="8677470" cy="5206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195953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642"/>
            <a:ext cx="9144000" cy="609055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065319"/>
      </p:ext>
    </p:extLst>
  </p:cSld>
  <p:clrMapOvr>
    <a:masterClrMapping/>
  </p:clrMapOvr>
  <p:transition spd="slow" advClick="0" advTm="4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resultncutoff.in/wp-content/uploads/2015/05/Indian-Nav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3057"/>
            <a:ext cx="1774825" cy="21383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52400" y="354965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u="sng" dirty="0">
                <a:solidFill>
                  <a:schemeClr val="bg1"/>
                </a:solidFill>
                <a:latin typeface="Arial Black" pitchFamily="34" charset="0"/>
              </a:rPr>
              <a:t>NAVY</a:t>
            </a:r>
            <a:endParaRPr lang="en-US" sz="36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30" y="0"/>
            <a:ext cx="64563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527126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33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71403"/>
      </p:ext>
    </p:ext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83110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C00000"/>
          </a:solidFill>
        </p:spPr>
        <p:txBody>
          <a:bodyPr>
            <a:noAutofit/>
          </a:bodyPr>
          <a:lstStyle/>
          <a:p>
            <a:br>
              <a:rPr lang="en-IN" sz="3600" dirty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IN" sz="3600" u="sng" dirty="0">
                <a:solidFill>
                  <a:srgbClr val="FFFF00"/>
                </a:solidFill>
                <a:latin typeface="Arial Black" pitchFamily="34" charset="0"/>
              </a:rPr>
              <a:t>POST WW II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"/>
          <a:stretch/>
        </p:blipFill>
        <p:spPr bwMode="auto">
          <a:xfrm>
            <a:off x="541176" y="1143000"/>
            <a:ext cx="8069424" cy="5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4800600"/>
            <a:ext cx="8298023" cy="609600"/>
          </a:xfrm>
          <a:solidFill>
            <a:srgbClr val="C00000"/>
          </a:solidFill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solidFill>
                  <a:schemeClr val="bg1"/>
                </a:solidFill>
              </a:rPr>
              <a:t>UNIVERSITY TRAINING CORPS</a:t>
            </a:r>
          </a:p>
        </p:txBody>
      </p:sp>
    </p:spTree>
    <p:extLst>
      <p:ext uri="{BB962C8B-B14F-4D97-AF65-F5344CB8AC3E}">
        <p14:creationId xmlns:p14="http://schemas.microsoft.com/office/powerpoint/2010/main" val="19442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jagrukbharat.com/wp-content/uploads/2015/12/awesome-view-of-indian-navy-ship-in-se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740" y="0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19790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40" y="457199"/>
            <a:ext cx="9166140" cy="592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68679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"/>
            <a:ext cx="9144000" cy="611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133247"/>
      </p:ext>
    </p:extLst>
  </p:cSld>
  <p:clrMapOvr>
    <a:masterClrMapping/>
  </p:clrMapOvr>
  <p:transition spd="slow" advClick="0" advTm="4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96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281377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933951"/>
      </p:ext>
    </p:extLst>
  </p:cSld>
  <p:clrMapOvr>
    <a:masterClrMapping/>
  </p:clrMapOvr>
  <p:transition spd="slow" advClick="0" advTm="3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jagrukbharat.com/wp-content/uploads/2015/12/IndianNav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1" y="311150"/>
            <a:ext cx="9241553" cy="616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1062"/>
      </p:ext>
    </p:extLst>
  </p:cSld>
  <p:clrMapOvr>
    <a:masterClrMapping/>
  </p:clrMapOvr>
  <p:transition spd="slow" advClick="0" advTm="4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youthconnect.in/wp-content/uploads/2015/08/12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9"/>
          <a:stretch/>
        </p:blipFill>
        <p:spPr bwMode="auto">
          <a:xfrm>
            <a:off x="15240" y="1371600"/>
            <a:ext cx="9014840" cy="39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41669"/>
      </p:ext>
    </p:extLst>
  </p:cSld>
  <p:clrMapOvr>
    <a:masterClrMapping/>
  </p:clrMapOvr>
  <p:transition spd="slow" advClick="0" advTm="3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343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066227"/>
      </p:ext>
    </p:extLst>
  </p:cSld>
  <p:clrMapOvr>
    <a:masterClrMapping/>
  </p:clrMapOvr>
  <p:transition spd="slow" advClick="0" advTm="4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152400" y="274320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u="sng">
                <a:latin typeface="Arial Black" pitchFamily="34" charset="0"/>
              </a:rPr>
              <a:t>AIR FORCE</a:t>
            </a:r>
            <a:endParaRPr lang="en-US" sz="3600" u="sng">
              <a:latin typeface="Arial Black" pitchFamily="34" charset="0"/>
            </a:endParaRPr>
          </a:p>
        </p:txBody>
      </p:sp>
      <p:pic>
        <p:nvPicPr>
          <p:cNvPr id="6146" name="Picture 2" descr="https://upload.wikimedia.org/wikipedia/commons/thumb/1/18/IAF_Crest.svg/2000px-IAF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80" y="872235"/>
            <a:ext cx="1697020" cy="18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"/>
            <a:ext cx="91440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551686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4445" r="3870" b="4445"/>
          <a:stretch>
            <a:fillRect/>
          </a:stretch>
        </p:blipFill>
        <p:spPr bwMode="auto">
          <a:xfrm>
            <a:off x="2074863" y="0"/>
            <a:ext cx="47656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906834"/>
      </p:ext>
    </p:ext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srisaradacollege.org/assets/images/ncc/nehr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t="7997" r="4700" b="4871"/>
          <a:stretch/>
        </p:blipFill>
        <p:spPr bwMode="auto">
          <a:xfrm>
            <a:off x="176138" y="1752601"/>
            <a:ext cx="3864618" cy="281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29200"/>
            <a:ext cx="9218322" cy="1828800"/>
          </a:xfrm>
          <a:noFill/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NCC ACT PASSED BY A BILL OF PARLIAMENT</a:t>
            </a:r>
          </a:p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20,000 CADETS ENROLLED</a:t>
            </a:r>
          </a:p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GIRL CADETS INDUCTED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IN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1948: POST-INDEPENDENCE</a:t>
            </a:r>
            <a:endParaRPr lang="en-IN" sz="3600" u="sng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icture 2" descr="Image result for ncc act 19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752601"/>
            <a:ext cx="4284795" cy="28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7D1">
            <a:alpha val="6784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" b="3163"/>
          <a:stretch>
            <a:fillRect/>
          </a:stretch>
        </p:blipFill>
        <p:spPr bwMode="auto">
          <a:xfrm>
            <a:off x="-1371600" y="7883"/>
            <a:ext cx="10668000" cy="692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416789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lh6.ggpht.com/-WJKjTyIJ-BE/T1D20Z58qvI/AAAAAAAAEjc/75Q8te79zL4/SEPECAT-Jaguar-Indian-Air-Force-Mid-%25255B5%25255D.jpg?imgmax=8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1828800"/>
            <a:ext cx="9174480" cy="344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16867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674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9753600" cy="741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249213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rgbClr val="0066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"/>
          <a:stretch>
            <a:fillRect/>
          </a:stretch>
        </p:blipFill>
        <p:spPr bwMode="auto">
          <a:xfrm>
            <a:off x="0" y="15240"/>
            <a:ext cx="10972800" cy="733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839871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Group 2"/>
          <p:cNvGrpSpPr>
            <a:grpSpLocks/>
          </p:cNvGrpSpPr>
          <p:nvPr/>
        </p:nvGrpSpPr>
        <p:grpSpPr bwMode="auto">
          <a:xfrm>
            <a:off x="-381000" y="23446"/>
            <a:ext cx="10210800" cy="7016750"/>
            <a:chOff x="-432" y="-50"/>
            <a:chExt cx="6432" cy="4420"/>
          </a:xfrm>
        </p:grpSpPr>
        <p:pic>
          <p:nvPicPr>
            <p:cNvPr id="6758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" y="-50"/>
              <a:ext cx="6432" cy="4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588" name="Oval 4"/>
            <p:cNvSpPr>
              <a:spLocks noChangeArrowheads="1"/>
            </p:cNvSpPr>
            <p:nvPr/>
          </p:nvSpPr>
          <p:spPr bwMode="auto">
            <a:xfrm>
              <a:off x="1632" y="2160"/>
              <a:ext cx="288" cy="19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52244668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6C8">
            <a:alpha val="6666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0" t="19839" r="19359" b="18508"/>
          <a:stretch/>
        </p:blipFill>
        <p:spPr bwMode="auto">
          <a:xfrm>
            <a:off x="944880" y="1417320"/>
            <a:ext cx="6355080" cy="440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229746"/>
      </p:ext>
    </p:extLst>
  </p:cSld>
  <p:clrMapOvr>
    <a:masterClrMapping/>
  </p:clrMapOvr>
  <p:transition spd="slow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>
            <a:fillRect/>
          </a:stretch>
        </p:blipFill>
        <p:spPr bwMode="auto">
          <a:xfrm>
            <a:off x="0" y="0"/>
            <a:ext cx="9144000" cy="593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003611"/>
      </p:ext>
    </p:extLst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>
            <a:fillRect/>
          </a:stretch>
        </p:blipFill>
        <p:spPr bwMode="auto">
          <a:xfrm>
            <a:off x="3124200" y="166688"/>
            <a:ext cx="2809875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881107"/>
      </p:ext>
    </p:ext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41"/>
          <a:stretch>
            <a:fillRect/>
          </a:stretch>
        </p:blipFill>
        <p:spPr bwMode="auto">
          <a:xfrm>
            <a:off x="28136" y="914400"/>
            <a:ext cx="907311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620600"/>
      </p:ext>
    </p:ext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23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THE CHALLENGE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GB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LEADING MEN                      INTO BATTLE.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MOTIVATING MEN            TO LAY DOWN THEIR LIVES.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MASTERING TECHNOLOGY.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DEFENDING THE MOST </a:t>
            </a: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ADVANCING NATION</a:t>
            </a:r>
            <a:r>
              <a:rPr lang="en-GB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IN THE WORLD.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GB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564614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/>
      <p:bldP spid="13721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22" y="0"/>
            <a:ext cx="8229600" cy="1143000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IN" sz="3600" u="sng" dirty="0">
                <a:solidFill>
                  <a:srgbClr val="FFFF00"/>
                </a:solidFill>
                <a:latin typeface="Arial Black" pitchFamily="34" charset="0"/>
              </a:rPr>
              <a:t>1963: POST SINO-INDIA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15000"/>
            <a:ext cx="9144000" cy="7921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NCC TRAINING WAS MADE COMPULSORY FOR ALL MALE UNDERGRADUATES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www.iitkbatch2.com/images/NCC%20Camp%201963%20crop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9371"/>
            <a:ext cx="9143999" cy="34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356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1" t="17281" r="6380" b="27999"/>
          <a:stretch/>
        </p:blipFill>
        <p:spPr bwMode="auto">
          <a:xfrm>
            <a:off x="0" y="653144"/>
            <a:ext cx="9144000" cy="620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WE PRIDE OURSELF ON </a:t>
            </a: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… 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     OUR PATRIOTISM.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       OUR DISCIPLINE.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OUR MILITARY MIGHT.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OUR ESPIRIT DE CORPS.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             THE PEOPLES’ FAITH IN US.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GB" sz="34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sz="34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530589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/>
      <p:bldP spid="13824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7333"/>
          <a:stretch/>
        </p:blipFill>
        <p:spPr bwMode="auto">
          <a:xfrm>
            <a:off x="0" y="-44027"/>
            <a:ext cx="9144000" cy="415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OUR CONVICTION 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114800"/>
            <a:ext cx="9144000" cy="2743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EMBODY THE STRENGTH OF THE NATION.</a:t>
            </a:r>
          </a:p>
          <a:p>
            <a:pPr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FORGE THE COURAGE OF THE NATION.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DEFEND THE HONOUR OF THE NATION.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3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ARE THE GUARDIANS OF ITS PEOPLE.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GB" sz="34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0"/>
            <a:ext cx="1143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352800" y="0"/>
            <a:ext cx="2819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096431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7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6400800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GB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WE WILL IMPART</a:t>
            </a: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 INSTIL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KNOWLEDGE AND AWARENESS.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MORAL COMMITMENT AND ETHOS.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INTEGRITY AND UPRIGHTNESS.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SOCIAL CONSCIENCE AND RESPONSIBILITY.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COMRADERY AND EQUALITY.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FAIRNESS AND JUSTICE.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DILIGENCE AND QUALITY.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PROSPERITY AND CONTENTMENT.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GB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HOPE, FAITH, BELIEF AND COURAGE.</a:t>
            </a:r>
            <a:endParaRPr lang="en-US" sz="2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OUR COMMITMENT TO THE YOUTH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438935"/>
      </p:ext>
    </p:extLst>
  </p:cSld>
  <p:clrMapOvr>
    <a:masterClrMapping/>
  </p:clrMapOvr>
  <p:transition spd="slow" advClick="0"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4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4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4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4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4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4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4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4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4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 uiExpand="1" build="p"/>
      <p:bldP spid="15462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1910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TO NEVER COW DOWN BEFORE INSOLENT MIGHT ?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DO YOU HAVE THE COURAGE 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31774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5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0" grpId="0" build="p"/>
      <p:bldP spid="15565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1910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TO AVOID CAUSING PAIN TO THOSE WHO HAVE FAITH IN US?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DO YOU HAVE THE MATURITY</a:t>
            </a:r>
            <a:endParaRPr lang="en-US" sz="3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87691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 build="p"/>
      <p:bldP spid="15667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191000"/>
          </a:xfrm>
        </p:spPr>
        <p:txBody>
          <a:bodyPr>
            <a:normAutofit fontScale="85000" lnSpcReduction="10000"/>
          </a:bodyPr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NOT </a:t>
            </a:r>
            <a:r>
              <a:rPr lang="en-US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WHO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OR </a:t>
            </a:r>
            <a:r>
              <a:rPr lang="en-US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WHAT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YOU ARE, OR      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    EVEN </a:t>
            </a:r>
            <a:r>
              <a:rPr lang="en-US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WHAT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YOU ARE CAPABLE OF DOING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BUT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OF WHAT YOU </a:t>
            </a:r>
            <a:r>
              <a:rPr lang="en-US" sz="4400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ACTUALLY AND PRACTICALLY DO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?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ARE YOU PROUD OF 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6105"/>
      </p:ext>
    </p:extLst>
  </p:cSld>
  <p:clrMapOvr>
    <a:masterClrMapping/>
  </p:clrMapOvr>
  <p:transition spd="slow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uiExpand="1" build="p"/>
      <p:bldP spid="15769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1910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REALISE EACH OTHERS WORTH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EVEN IF IT IS IN VARYING DEGREES OF INDIVIDUAL DIFFERENCES, AND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ACKNOWLEDGE IT WITH A SMILE OR A GREETING, IF NOT A SALUTE ?</a:t>
            </a:r>
            <a:endParaRPr lang="en-US" sz="4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DO OR DON’T YOU 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84106"/>
      </p:ext>
    </p:extLst>
  </p:cSld>
  <p:clrMapOvr>
    <a:masterClrMapping/>
  </p:clrMapOvr>
  <p:transition spd="slow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8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2" grpId="0" uiExpand="1" build="p"/>
      <p:bldP spid="1587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19100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HAVE THE COMPASSION AND PASSION FOR HELPING THE WEAK AND FIGHTING THE OPPRESSOR ?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DO YOU</a:t>
            </a:r>
            <a:endParaRPr lang="en-US" sz="3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004702"/>
      </p:ext>
    </p:extLst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 uiExpand="1" build="p"/>
      <p:bldP spid="16179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4191000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OF SHARING A CUP OF TEA WITH THE COLD AND NEEDY,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GIVING A NOD OR GLANCE OF ENCOURAGEMENT TO THOSE STRUGGLING,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OR GIVING THEM EVEN A BIT OF YOUR MOST PRECIOUS POSSESSION – </a:t>
            </a:r>
          </a:p>
          <a:p>
            <a:pPr algn="ctr" eaLnBrk="1" hangingPunct="1">
              <a:lnSpc>
                <a:spcPct val="150000"/>
              </a:lnSpc>
              <a:buFontTx/>
              <a:buNone/>
              <a:defRPr/>
            </a:pPr>
            <a:r>
              <a:rPr lang="en-US" sz="43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YOUR TIME ? </a:t>
            </a:r>
            <a:endParaRPr lang="en-US" sz="52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106163"/>
      </p:ext>
    </p:extLst>
  </p:cSld>
  <p:clrMapOvr>
    <a:masterClrMapping/>
  </p:clrMapOvr>
  <p:transition spd="slow" advClick="0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2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2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4191000"/>
            <a:ext cx="9144000" cy="2667000"/>
          </a:xfrm>
          <a:solidFill>
            <a:srgbClr val="008000"/>
          </a:solidFill>
        </p:spPr>
        <p:txBody>
          <a:bodyPr/>
          <a:lstStyle/>
          <a:p>
            <a:pPr algn="ctr">
              <a:lnSpc>
                <a:spcPct val="150000"/>
              </a:lnSpc>
              <a:buNone/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GRATEFUL FOR THE GREATEST PRIVILEGE A SOCIETY CAN BESTOW ON ITS PEOPLE?</a:t>
            </a:r>
            <a:endParaRPr lang="en-US" sz="4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ARE YOU</a:t>
            </a: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0" y="2590562"/>
            <a:ext cx="9144000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GIFT AND POWER OF DEMOCRACY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  <a:latin typeface="Arial Black" pitchFamily="34" charset="0"/>
              </a:rPr>
              <a:t>THE HIGHEST LEVEL OF HUMANITY ANY CIVILIZATION CAN REACH</a:t>
            </a:r>
          </a:p>
        </p:txBody>
      </p:sp>
    </p:spTree>
    <p:extLst>
      <p:ext uri="{BB962C8B-B14F-4D97-AF65-F5344CB8AC3E}">
        <p14:creationId xmlns:p14="http://schemas.microsoft.com/office/powerpoint/2010/main" val="957519064"/>
      </p:ext>
    </p:extLst>
  </p:cSld>
  <p:clrMapOvr>
    <a:masterClrMapping/>
  </p:clrMapOvr>
  <p:transition spd="slow"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97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 uiExpand="1" build="p" animBg="1"/>
      <p:bldP spid="159747" grpId="0"/>
      <p:bldP spid="1597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1805</Words>
  <Application>Microsoft Office PowerPoint</Application>
  <PresentationFormat>On-screen Show (4:3)</PresentationFormat>
  <Paragraphs>424</Paragraphs>
  <Slides>119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Arial Black</vt:lpstr>
      <vt:lpstr>Calibri</vt:lpstr>
      <vt:lpstr>Times New Roman</vt:lpstr>
      <vt:lpstr>Verdana</vt:lpstr>
      <vt:lpstr>Office Theme</vt:lpstr>
      <vt:lpstr>PowerPoint Presentation</vt:lpstr>
      <vt:lpstr>NATIONAL CADET CORPS</vt:lpstr>
      <vt:lpstr>NATIONAL CADET CORPS</vt:lpstr>
      <vt:lpstr>NATIONAL CADET CORPS</vt:lpstr>
      <vt:lpstr>NATIONAL CADET CORPS</vt:lpstr>
      <vt:lpstr>PowerPoint Presentation</vt:lpstr>
      <vt:lpstr> POST WW II</vt:lpstr>
      <vt:lpstr>1948: POST-INDEPENDENCE</vt:lpstr>
      <vt:lpstr>1963: POST SINO-INDIA WAR</vt:lpstr>
      <vt:lpstr>1965-71</vt:lpstr>
      <vt:lpstr>NCC TODAY</vt:lpstr>
      <vt:lpstr>PowerPoint Presentation</vt:lpstr>
      <vt:lpstr>2 KAR ENGR COY NCC</vt:lpstr>
      <vt:lpstr>STAFF</vt:lpstr>
      <vt:lpstr>PowerPoint Presentation</vt:lpstr>
      <vt:lpstr>VISION OF NITK</vt:lpstr>
      <vt:lpstr>VISION OF NITK</vt:lpstr>
      <vt:lpstr>BENEFITS OF NCC</vt:lpstr>
      <vt:lpstr>BENEFITS OF NCC</vt:lpstr>
      <vt:lpstr>PowerPoint Presentation</vt:lpstr>
      <vt:lpstr>PowerPoint Presentation</vt:lpstr>
      <vt:lpstr>BENEFITS OF NCC</vt:lpstr>
      <vt:lpstr>PowerPoint Presentation</vt:lpstr>
      <vt:lpstr>STUDENTS EXPECTATIONS FROM NCC</vt:lpstr>
      <vt:lpstr>CORE LIFE SKILLS (W.H.O.)</vt:lpstr>
      <vt:lpstr>NCC ACTIVITIES</vt:lpstr>
      <vt:lpstr>PowerPoint Presentation</vt:lpstr>
      <vt:lpstr>PowerPoint Presentation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ROUTINE</vt:lpstr>
      <vt:lpstr>VACANCIES AVAILABLE</vt:lpstr>
      <vt:lpstr>PowerPoint Presentation</vt:lpstr>
      <vt:lpstr>PowerPoint Presentation</vt:lpstr>
      <vt:lpstr>PowerPoint Presentation</vt:lpstr>
      <vt:lpstr>PowerPoint Presentation</vt:lpstr>
      <vt:lpstr>INDIAN DEFENCE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</vt:lpstr>
      <vt:lpstr>WE PRIDE OURSELF ON … </vt:lpstr>
      <vt:lpstr>OUR CONVICTION </vt:lpstr>
      <vt:lpstr>OUR COMMITMENT TO THE YOUTH</vt:lpstr>
      <vt:lpstr>DO YOU HAVE THE COURAGE </vt:lpstr>
      <vt:lpstr>DO YOU HAVE THE MATURITY</vt:lpstr>
      <vt:lpstr>ARE YOU PROUD OF </vt:lpstr>
      <vt:lpstr>DO OR DON’T YOU </vt:lpstr>
      <vt:lpstr>DO YOU</vt:lpstr>
      <vt:lpstr>PowerPoint Presentation</vt:lpstr>
      <vt:lpstr>ARE YOU</vt:lpstr>
      <vt:lpstr>PowerPoint Presentation</vt:lpstr>
      <vt:lpstr>PowerPoint Presentation</vt:lpstr>
      <vt:lpstr>PowerPoint Presentation</vt:lpstr>
      <vt:lpstr>ONCE AGAIN, THE CHALLENGE FOR YOU</vt:lpstr>
      <vt:lpstr>DO YOU HAVE IT IN YOU ?</vt:lpstr>
      <vt:lpstr>THESE YOUNGSTERS HAD!</vt:lpstr>
      <vt:lpstr>PowerPoint Presentation</vt:lpstr>
      <vt:lpstr>PowerPoint Presentation</vt:lpstr>
      <vt:lpstr>PowerPoint Presentation</vt:lpstr>
      <vt:lpstr>ENTRY SCHEMES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NCC ACTIVITIES</dc:title>
  <dc:creator>2KARENGR</dc:creator>
  <cp:lastModifiedBy>rahul r l</cp:lastModifiedBy>
  <cp:revision>264</cp:revision>
  <dcterms:created xsi:type="dcterms:W3CDTF">2006-08-16T00:00:00Z</dcterms:created>
  <dcterms:modified xsi:type="dcterms:W3CDTF">2019-03-29T04:43:41Z</dcterms:modified>
</cp:coreProperties>
</file>